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92"/>
  </p:notesMasterIdLst>
  <p:handoutMasterIdLst>
    <p:handoutMasterId r:id="rId93"/>
  </p:handoutMasterIdLst>
  <p:sldIdLst>
    <p:sldId id="769" r:id="rId2"/>
    <p:sldId id="889" r:id="rId3"/>
    <p:sldId id="752" r:id="rId4"/>
    <p:sldId id="781" r:id="rId5"/>
    <p:sldId id="782" r:id="rId6"/>
    <p:sldId id="783" r:id="rId7"/>
    <p:sldId id="780" r:id="rId8"/>
    <p:sldId id="794" r:id="rId9"/>
    <p:sldId id="795" r:id="rId10"/>
    <p:sldId id="796" r:id="rId11"/>
    <p:sldId id="869" r:id="rId12"/>
    <p:sldId id="786" r:id="rId13"/>
    <p:sldId id="801" r:id="rId14"/>
    <p:sldId id="787" r:id="rId15"/>
    <p:sldId id="788" r:id="rId16"/>
    <p:sldId id="797" r:id="rId17"/>
    <p:sldId id="798" r:id="rId18"/>
    <p:sldId id="799" r:id="rId19"/>
    <p:sldId id="873" r:id="rId20"/>
    <p:sldId id="874" r:id="rId21"/>
    <p:sldId id="875" r:id="rId22"/>
    <p:sldId id="800" r:id="rId23"/>
    <p:sldId id="802" r:id="rId24"/>
    <p:sldId id="876" r:id="rId25"/>
    <p:sldId id="819" r:id="rId26"/>
    <p:sldId id="789" r:id="rId27"/>
    <p:sldId id="812" r:id="rId28"/>
    <p:sldId id="803" r:id="rId29"/>
    <p:sldId id="890" r:id="rId30"/>
    <p:sldId id="805" r:id="rId31"/>
    <p:sldId id="806" r:id="rId32"/>
    <p:sldId id="807" r:id="rId33"/>
    <p:sldId id="808" r:id="rId34"/>
    <p:sldId id="891" r:id="rId35"/>
    <p:sldId id="824" r:id="rId36"/>
    <p:sldId id="809" r:id="rId37"/>
    <p:sldId id="813" r:id="rId38"/>
    <p:sldId id="818" r:id="rId39"/>
    <p:sldId id="877" r:id="rId40"/>
    <p:sldId id="882" r:id="rId41"/>
    <p:sldId id="878" r:id="rId42"/>
    <p:sldId id="879" r:id="rId43"/>
    <p:sldId id="880" r:id="rId44"/>
    <p:sldId id="886" r:id="rId45"/>
    <p:sldId id="881" r:id="rId46"/>
    <p:sldId id="892" r:id="rId47"/>
    <p:sldId id="823" r:id="rId48"/>
    <p:sldId id="820" r:id="rId49"/>
    <p:sldId id="822" r:id="rId50"/>
    <p:sldId id="828" r:id="rId51"/>
    <p:sldId id="883" r:id="rId52"/>
    <p:sldId id="861" r:id="rId53"/>
    <p:sldId id="826" r:id="rId54"/>
    <p:sldId id="827" r:id="rId55"/>
    <p:sldId id="829" r:id="rId56"/>
    <p:sldId id="870" r:id="rId57"/>
    <p:sldId id="830" r:id="rId58"/>
    <p:sldId id="867" r:id="rId59"/>
    <p:sldId id="868" r:id="rId60"/>
    <p:sldId id="831" r:id="rId61"/>
    <p:sldId id="833" r:id="rId62"/>
    <p:sldId id="834" r:id="rId63"/>
    <p:sldId id="835" r:id="rId64"/>
    <p:sldId id="840" r:id="rId65"/>
    <p:sldId id="837" r:id="rId66"/>
    <p:sldId id="884" r:id="rId67"/>
    <p:sldId id="893" r:id="rId68"/>
    <p:sldId id="894" r:id="rId69"/>
    <p:sldId id="885" r:id="rId70"/>
    <p:sldId id="839" r:id="rId71"/>
    <p:sldId id="860" r:id="rId72"/>
    <p:sldId id="842" r:id="rId73"/>
    <p:sldId id="843" r:id="rId74"/>
    <p:sldId id="844" r:id="rId75"/>
    <p:sldId id="845" r:id="rId76"/>
    <p:sldId id="846" r:id="rId77"/>
    <p:sldId id="847" r:id="rId78"/>
    <p:sldId id="848" r:id="rId79"/>
    <p:sldId id="851" r:id="rId80"/>
    <p:sldId id="852" r:id="rId81"/>
    <p:sldId id="853" r:id="rId82"/>
    <p:sldId id="854" r:id="rId83"/>
    <p:sldId id="855" r:id="rId84"/>
    <p:sldId id="856" r:id="rId85"/>
    <p:sldId id="857" r:id="rId86"/>
    <p:sldId id="858" r:id="rId87"/>
    <p:sldId id="864" r:id="rId88"/>
    <p:sldId id="887" r:id="rId89"/>
    <p:sldId id="888" r:id="rId90"/>
    <p:sldId id="765" r:id="rId91"/>
  </p:sldIdLst>
  <p:sldSz cx="12188825" cy="6858000"/>
  <p:notesSz cx="70104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60949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218987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828480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43797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304746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656960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266453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87594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9">
          <p15:clr>
            <a:srgbClr val="A4A3A4"/>
          </p15:clr>
        </p15:guide>
        <p15:guide id="2" orient="horz" pos="4270">
          <p15:clr>
            <a:srgbClr val="A4A3A4"/>
          </p15:clr>
        </p15:guide>
        <p15:guide id="3" orient="horz" pos="3379">
          <p15:clr>
            <a:srgbClr val="A4A3A4"/>
          </p15:clr>
        </p15:guide>
        <p15:guide id="4" orient="horz" pos="536">
          <p15:clr>
            <a:srgbClr val="A4A3A4"/>
          </p15:clr>
        </p15:guide>
        <p15:guide id="5" orient="horz" pos="2476">
          <p15:clr>
            <a:srgbClr val="A4A3A4"/>
          </p15:clr>
        </p15:guide>
        <p15:guide id="6" orient="horz" pos="4202">
          <p15:clr>
            <a:srgbClr val="A4A3A4"/>
          </p15:clr>
        </p15:guide>
        <p15:guide id="7" pos="369">
          <p15:clr>
            <a:srgbClr val="A4A3A4"/>
          </p15:clr>
        </p15:guide>
        <p15:guide id="8" pos="2367">
          <p15:clr>
            <a:srgbClr val="A4A3A4"/>
          </p15:clr>
        </p15:guide>
        <p15:guide id="9" pos="3388">
          <p15:clr>
            <a:srgbClr val="A4A3A4"/>
          </p15:clr>
        </p15:guide>
        <p15:guide id="10" orient="horz" pos="136">
          <p15:clr>
            <a:srgbClr val="A4A3A4"/>
          </p15:clr>
        </p15:guide>
        <p15:guide id="11" orient="horz" pos="620">
          <p15:clr>
            <a:srgbClr val="A4A3A4"/>
          </p15:clr>
        </p15:guide>
        <p15:guide id="12" orient="horz" pos="397">
          <p15:clr>
            <a:srgbClr val="A4A3A4"/>
          </p15:clr>
        </p15:guide>
        <p15:guide id="13" pos="5174">
          <p15:clr>
            <a:srgbClr val="A4A3A4"/>
          </p15:clr>
        </p15:guide>
        <p15:guide id="14" pos="3860">
          <p15:clr>
            <a:srgbClr val="A4A3A4"/>
          </p15:clr>
        </p15:guide>
        <p15:guide id="15" pos="6919">
          <p15:clr>
            <a:srgbClr val="A4A3A4"/>
          </p15:clr>
        </p15:guide>
        <p15:guide id="16" pos="72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ak" initials="" lastIdx="8" clrIdx="0"/>
  <p:cmAuthor id="1" name="Shay Barak" initials="SB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785"/>
    <a:srgbClr val="FBFBFB"/>
    <a:srgbClr val="FDFDFD"/>
    <a:srgbClr val="F7F7F7"/>
    <a:srgbClr val="7F7F7F"/>
    <a:srgbClr val="595959"/>
    <a:srgbClr val="6A6A6A"/>
    <a:srgbClr val="F1AEBD"/>
    <a:srgbClr val="4E4E4E"/>
    <a:srgbClr val="4D4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85945" autoAdjust="0"/>
  </p:normalViewPr>
  <p:slideViewPr>
    <p:cSldViewPr snapToGrid="0" snapToObjects="1">
      <p:cViewPr>
        <p:scale>
          <a:sx n="85" d="100"/>
          <a:sy n="85" d="100"/>
        </p:scale>
        <p:origin x="1840" y="416"/>
      </p:cViewPr>
      <p:guideLst>
        <p:guide orient="horz" pos="1449"/>
        <p:guide orient="horz" pos="4270"/>
        <p:guide orient="horz" pos="3379"/>
        <p:guide orient="horz" pos="536"/>
        <p:guide orient="horz" pos="2476"/>
        <p:guide orient="horz" pos="4202"/>
        <p:guide pos="369"/>
        <p:guide pos="2367"/>
        <p:guide pos="3388"/>
        <p:guide orient="horz" pos="136"/>
        <p:guide orient="horz" pos="620"/>
        <p:guide orient="horz" pos="397"/>
        <p:guide pos="5174"/>
        <p:guide pos="3860"/>
        <p:guide pos="6919"/>
        <p:guide pos="7215"/>
      </p:guideLst>
    </p:cSldViewPr>
  </p:slideViewPr>
  <p:outlineViewPr>
    <p:cViewPr>
      <p:scale>
        <a:sx n="33" d="100"/>
        <a:sy n="33" d="100"/>
      </p:scale>
      <p:origin x="0" y="-91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-2904" y="-6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commentAuthors" Target="commentAuthors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54A2399-B892-45F0-82BB-FD8C95A65D36}" type="datetimeFigureOut">
              <a:rPr lang="en-US" smtClean="0">
                <a:latin typeface="Arial" panose="020B0604020202020204" pitchFamily="34" charset="0"/>
              </a:rPr>
              <a:t>6/16/19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D8DE283-2FFE-4E79-86B3-19981A050BF6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7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3EEE9B47-791B-47F7-AE03-C0D580CA0B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00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mgmt_cli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-r true show networks limit 50 offset 0 details-level "full" --format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json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|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jq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--raw-output '.objects[] | select(."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nat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-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settings"."auto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-rule"==true) | ("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mgmt_cli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-r true delete network name ") + (.name)'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89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48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05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44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1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56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50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50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66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4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4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17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44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36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78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23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sub-policy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1)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Performace</a:t>
            </a:r>
            <a:endParaRPr lang="en-US" sz="16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2) Like sections but with enforcement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3) delegation (currently lacking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becuase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the delegated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anmin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can change all objects). If we delegate the parent rule, we miss the point of delegation because we give the admin full power...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4) zone based policy++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5) sharing.</a:t>
            </a:r>
          </a:p>
          <a:p>
            <a:endParaRPr lang="en-US" sz="16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Note: In</a:t>
            </a:r>
            <a:r>
              <a:rPr lang="en-US" sz="16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Profile permission the 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Common Objects are currently by default set to Read</a:t>
            </a:r>
            <a:r>
              <a:rPr lang="en-US" sz="16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for custom profiles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The</a:t>
            </a:r>
            <a:r>
              <a:rPr lang="en-US" sz="16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R/W permission is for all objects and NOT per layer or a container of objects. In Future a solution will be provided to delegate Write permission to a set of objects.</a:t>
            </a:r>
            <a:endParaRPr lang="en-US" sz="16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sz="16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4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4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mgmt_cli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-r true show objects type "host" --format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json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| 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jq</a:t>
            </a:r>
            <a:r>
              <a:rPr lang="en-US" sz="16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'.objects[] | (.name + " " + ."ipv4-address")'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61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4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 err="1" smtClean="0"/>
              <a:t>printf</a:t>
            </a:r>
            <a:r>
              <a:rPr lang="en-US" sz="1600" dirty="0" smtClean="0"/>
              <a:t>  "This script will search a specific policy package for rules with a ZERO hit count.\</a:t>
            </a:r>
            <a:r>
              <a:rPr lang="en-US" sz="1600" dirty="0" err="1" smtClean="0"/>
              <a:t>nUse</a:t>
            </a:r>
            <a:r>
              <a:rPr lang="en-US" sz="1600" dirty="0" smtClean="0"/>
              <a:t> with caution for deleting rules..\</a:t>
            </a:r>
            <a:r>
              <a:rPr lang="en-US" sz="1600" dirty="0" err="1" smtClean="0"/>
              <a:t>nIf</a:t>
            </a:r>
            <a:r>
              <a:rPr lang="en-US" sz="1600" dirty="0" smtClean="0"/>
              <a:t> for any reason you make a typo and need to exit use CTRL+C.\</a:t>
            </a:r>
            <a:r>
              <a:rPr lang="en-US" sz="1600" dirty="0" err="1" smtClean="0"/>
              <a:t>nPress</a:t>
            </a:r>
            <a:r>
              <a:rPr lang="en-US" sz="1600" dirty="0" smtClean="0"/>
              <a:t> ENTER  to continue”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 smtClean="0"/>
              <a:t>read ANYKEY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 smtClean="0"/>
              <a:t>echo Listing Access Policy Package Names.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 err="1" smtClean="0"/>
              <a:t>mgmt_cli</a:t>
            </a:r>
            <a:r>
              <a:rPr lang="en-US" sz="1600" dirty="0" smtClean="0"/>
              <a:t> -r true show access-layers --format </a:t>
            </a:r>
            <a:r>
              <a:rPr lang="en-US" sz="1600" dirty="0" err="1" smtClean="0"/>
              <a:t>json</a:t>
            </a:r>
            <a:r>
              <a:rPr lang="en-US" sz="1600" dirty="0" smtClean="0"/>
              <a:t> | </a:t>
            </a:r>
            <a:r>
              <a:rPr lang="en-US" sz="1600" dirty="0" err="1" smtClean="0"/>
              <a:t>jq</a:t>
            </a:r>
            <a:r>
              <a:rPr lang="en-US" sz="1600" dirty="0" smtClean="0"/>
              <a:t> --raw-output '."access-layers"[] | (.name)’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 smtClean="0"/>
              <a:t>echo What is the Policy Package Name?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 smtClean="0"/>
              <a:t>read POL_NAME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 err="1" smtClean="0"/>
              <a:t>mgmt_cli</a:t>
            </a:r>
            <a:r>
              <a:rPr lang="en-US" sz="1600" dirty="0" smtClean="0"/>
              <a:t> -r true show access-</a:t>
            </a:r>
            <a:r>
              <a:rPr lang="en-US" sz="1600" dirty="0" err="1" smtClean="0"/>
              <a:t>rulebase</a:t>
            </a:r>
            <a:r>
              <a:rPr lang="en-US" sz="1600" dirty="0" smtClean="0"/>
              <a:t> name "$POL_NAME" details-level "standard" use-object-dictionary true show-hits true --format </a:t>
            </a:r>
            <a:r>
              <a:rPr lang="en-US" sz="1600" dirty="0" err="1" smtClean="0"/>
              <a:t>json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84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89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1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"/>
            <a:ext cx="12188825" cy="6857928"/>
          </a:xfrm>
          <a:prstGeom prst="rect">
            <a:avLst/>
          </a:prstGeom>
        </p:spPr>
      </p:pic>
      <p:grpSp>
        <p:nvGrpSpPr>
          <p:cNvPr id="125" name="Group 124"/>
          <p:cNvGrpSpPr/>
          <p:nvPr userDrawn="1"/>
        </p:nvGrpSpPr>
        <p:grpSpPr>
          <a:xfrm>
            <a:off x="9145588" y="5899150"/>
            <a:ext cx="407988" cy="53975"/>
            <a:chOff x="9145588" y="5975350"/>
            <a:chExt cx="407988" cy="53975"/>
          </a:xfrm>
        </p:grpSpPr>
        <p:sp>
          <p:nvSpPr>
            <p:cNvPr id="126" name="Freeform 41"/>
            <p:cNvSpPr>
              <a:spLocks noEditPoints="1"/>
            </p:cNvSpPr>
            <p:nvPr userDrawn="1"/>
          </p:nvSpPr>
          <p:spPr bwMode="auto">
            <a:xfrm>
              <a:off x="9145588" y="5975350"/>
              <a:ext cx="26988" cy="52388"/>
            </a:xfrm>
            <a:custGeom>
              <a:avLst/>
              <a:gdLst>
                <a:gd name="T0" fmla="*/ 40 w 81"/>
                <a:gd name="T1" fmla="*/ 97 h 160"/>
                <a:gd name="T2" fmla="*/ 25 w 81"/>
                <a:gd name="T3" fmla="*/ 97 h 160"/>
                <a:gd name="T4" fmla="*/ 25 w 81"/>
                <a:gd name="T5" fmla="*/ 160 h 160"/>
                <a:gd name="T6" fmla="*/ 0 w 81"/>
                <a:gd name="T7" fmla="*/ 160 h 160"/>
                <a:gd name="T8" fmla="*/ 0 w 81"/>
                <a:gd name="T9" fmla="*/ 0 h 160"/>
                <a:gd name="T10" fmla="*/ 40 w 81"/>
                <a:gd name="T11" fmla="*/ 0 h 160"/>
                <a:gd name="T12" fmla="*/ 81 w 81"/>
                <a:gd name="T13" fmla="*/ 49 h 160"/>
                <a:gd name="T14" fmla="*/ 40 w 81"/>
                <a:gd name="T15" fmla="*/ 97 h 160"/>
                <a:gd name="T16" fmla="*/ 39 w 81"/>
                <a:gd name="T17" fmla="*/ 23 h 160"/>
                <a:gd name="T18" fmla="*/ 25 w 81"/>
                <a:gd name="T19" fmla="*/ 23 h 160"/>
                <a:gd name="T20" fmla="*/ 25 w 81"/>
                <a:gd name="T21" fmla="*/ 75 h 160"/>
                <a:gd name="T22" fmla="*/ 39 w 81"/>
                <a:gd name="T23" fmla="*/ 75 h 160"/>
                <a:gd name="T24" fmla="*/ 56 w 81"/>
                <a:gd name="T25" fmla="*/ 49 h 160"/>
                <a:gd name="T26" fmla="*/ 39 w 81"/>
                <a:gd name="T27" fmla="*/ 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160">
                  <a:moveTo>
                    <a:pt x="40" y="97"/>
                  </a:moveTo>
                  <a:cubicBezTo>
                    <a:pt x="25" y="97"/>
                    <a:pt x="25" y="97"/>
                    <a:pt x="25" y="97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9" y="0"/>
                    <a:pt x="81" y="16"/>
                    <a:pt x="81" y="49"/>
                  </a:cubicBezTo>
                  <a:cubicBezTo>
                    <a:pt x="81" y="82"/>
                    <a:pt x="69" y="97"/>
                    <a:pt x="40" y="97"/>
                  </a:cubicBezTo>
                  <a:close/>
                  <a:moveTo>
                    <a:pt x="39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52" y="75"/>
                    <a:pt x="56" y="65"/>
                    <a:pt x="56" y="49"/>
                  </a:cubicBezTo>
                  <a:cubicBezTo>
                    <a:pt x="56" y="33"/>
                    <a:pt x="52" y="23"/>
                    <a:pt x="39" y="23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2"/>
            <p:cNvSpPr>
              <a:spLocks noEditPoints="1"/>
            </p:cNvSpPr>
            <p:nvPr userDrawn="1"/>
          </p:nvSpPr>
          <p:spPr bwMode="auto">
            <a:xfrm>
              <a:off x="9188451" y="5975350"/>
              <a:ext cx="26988" cy="53975"/>
            </a:xfrm>
            <a:custGeom>
              <a:avLst/>
              <a:gdLst>
                <a:gd name="T0" fmla="*/ 74 w 85"/>
                <a:gd name="T1" fmla="*/ 149 h 163"/>
                <a:gd name="T2" fmla="*/ 43 w 85"/>
                <a:gd name="T3" fmla="*/ 163 h 163"/>
                <a:gd name="T4" fmla="*/ 12 w 85"/>
                <a:gd name="T5" fmla="*/ 149 h 163"/>
                <a:gd name="T6" fmla="*/ 0 w 85"/>
                <a:gd name="T7" fmla="*/ 81 h 163"/>
                <a:gd name="T8" fmla="*/ 12 w 85"/>
                <a:gd name="T9" fmla="*/ 13 h 163"/>
                <a:gd name="T10" fmla="*/ 43 w 85"/>
                <a:gd name="T11" fmla="*/ 0 h 163"/>
                <a:gd name="T12" fmla="*/ 74 w 85"/>
                <a:gd name="T13" fmla="*/ 13 h 163"/>
                <a:gd name="T14" fmla="*/ 85 w 85"/>
                <a:gd name="T15" fmla="*/ 81 h 163"/>
                <a:gd name="T16" fmla="*/ 74 w 85"/>
                <a:gd name="T17" fmla="*/ 149 h 163"/>
                <a:gd name="T18" fmla="*/ 55 w 85"/>
                <a:gd name="T19" fmla="*/ 28 h 163"/>
                <a:gd name="T20" fmla="*/ 43 w 85"/>
                <a:gd name="T21" fmla="*/ 22 h 163"/>
                <a:gd name="T22" fmla="*/ 31 w 85"/>
                <a:gd name="T23" fmla="*/ 28 h 163"/>
                <a:gd name="T24" fmla="*/ 25 w 85"/>
                <a:gd name="T25" fmla="*/ 81 h 163"/>
                <a:gd name="T26" fmla="*/ 31 w 85"/>
                <a:gd name="T27" fmla="*/ 134 h 163"/>
                <a:gd name="T28" fmla="*/ 43 w 85"/>
                <a:gd name="T29" fmla="*/ 140 h 163"/>
                <a:gd name="T30" fmla="*/ 55 w 85"/>
                <a:gd name="T31" fmla="*/ 134 h 163"/>
                <a:gd name="T32" fmla="*/ 60 w 85"/>
                <a:gd name="T33" fmla="*/ 81 h 163"/>
                <a:gd name="T34" fmla="*/ 55 w 85"/>
                <a:gd name="T35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163">
                  <a:moveTo>
                    <a:pt x="74" y="149"/>
                  </a:moveTo>
                  <a:cubicBezTo>
                    <a:pt x="67" y="157"/>
                    <a:pt x="58" y="163"/>
                    <a:pt x="43" y="163"/>
                  </a:cubicBezTo>
                  <a:cubicBezTo>
                    <a:pt x="28" y="163"/>
                    <a:pt x="18" y="157"/>
                    <a:pt x="12" y="149"/>
                  </a:cubicBezTo>
                  <a:cubicBezTo>
                    <a:pt x="1" y="136"/>
                    <a:pt x="0" y="119"/>
                    <a:pt x="0" y="81"/>
                  </a:cubicBezTo>
                  <a:cubicBezTo>
                    <a:pt x="0" y="43"/>
                    <a:pt x="1" y="26"/>
                    <a:pt x="12" y="13"/>
                  </a:cubicBezTo>
                  <a:cubicBezTo>
                    <a:pt x="18" y="5"/>
                    <a:pt x="28" y="0"/>
                    <a:pt x="43" y="0"/>
                  </a:cubicBezTo>
                  <a:cubicBezTo>
                    <a:pt x="58" y="0"/>
                    <a:pt x="67" y="5"/>
                    <a:pt x="74" y="13"/>
                  </a:cubicBezTo>
                  <a:cubicBezTo>
                    <a:pt x="84" y="26"/>
                    <a:pt x="85" y="43"/>
                    <a:pt x="85" y="81"/>
                  </a:cubicBezTo>
                  <a:cubicBezTo>
                    <a:pt x="85" y="119"/>
                    <a:pt x="84" y="137"/>
                    <a:pt x="74" y="149"/>
                  </a:cubicBezTo>
                  <a:close/>
                  <a:moveTo>
                    <a:pt x="55" y="28"/>
                  </a:moveTo>
                  <a:cubicBezTo>
                    <a:pt x="53" y="25"/>
                    <a:pt x="49" y="22"/>
                    <a:pt x="43" y="22"/>
                  </a:cubicBezTo>
                  <a:cubicBezTo>
                    <a:pt x="37" y="22"/>
                    <a:pt x="33" y="25"/>
                    <a:pt x="31" y="28"/>
                  </a:cubicBezTo>
                  <a:cubicBezTo>
                    <a:pt x="26" y="36"/>
                    <a:pt x="25" y="52"/>
                    <a:pt x="25" y="81"/>
                  </a:cubicBezTo>
                  <a:cubicBezTo>
                    <a:pt x="25" y="110"/>
                    <a:pt x="26" y="126"/>
                    <a:pt x="31" y="134"/>
                  </a:cubicBezTo>
                  <a:cubicBezTo>
                    <a:pt x="33" y="138"/>
                    <a:pt x="37" y="140"/>
                    <a:pt x="43" y="140"/>
                  </a:cubicBezTo>
                  <a:cubicBezTo>
                    <a:pt x="49" y="140"/>
                    <a:pt x="53" y="138"/>
                    <a:pt x="55" y="134"/>
                  </a:cubicBezTo>
                  <a:cubicBezTo>
                    <a:pt x="60" y="126"/>
                    <a:pt x="60" y="110"/>
                    <a:pt x="60" y="81"/>
                  </a:cubicBezTo>
                  <a:cubicBezTo>
                    <a:pt x="60" y="52"/>
                    <a:pt x="60" y="36"/>
                    <a:pt x="55" y="28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3"/>
            <p:cNvSpPr>
              <a:spLocks/>
            </p:cNvSpPr>
            <p:nvPr userDrawn="1"/>
          </p:nvSpPr>
          <p:spPr bwMode="auto">
            <a:xfrm>
              <a:off x="9228138" y="5975350"/>
              <a:ext cx="52388" cy="52388"/>
            </a:xfrm>
            <a:custGeom>
              <a:avLst/>
              <a:gdLst>
                <a:gd name="T0" fmla="*/ 27 w 33"/>
                <a:gd name="T1" fmla="*/ 33 h 33"/>
                <a:gd name="T2" fmla="*/ 21 w 33"/>
                <a:gd name="T3" fmla="*/ 33 h 33"/>
                <a:gd name="T4" fmla="*/ 17 w 33"/>
                <a:gd name="T5" fmla="*/ 8 h 33"/>
                <a:gd name="T6" fmla="*/ 12 w 33"/>
                <a:gd name="T7" fmla="*/ 33 h 33"/>
                <a:gd name="T8" fmla="*/ 7 w 33"/>
                <a:gd name="T9" fmla="*/ 33 h 33"/>
                <a:gd name="T10" fmla="*/ 0 w 33"/>
                <a:gd name="T11" fmla="*/ 0 h 33"/>
                <a:gd name="T12" fmla="*/ 6 w 33"/>
                <a:gd name="T13" fmla="*/ 0 h 33"/>
                <a:gd name="T14" fmla="*/ 9 w 33"/>
                <a:gd name="T15" fmla="*/ 25 h 33"/>
                <a:gd name="T16" fmla="*/ 14 w 33"/>
                <a:gd name="T17" fmla="*/ 0 h 33"/>
                <a:gd name="T18" fmla="*/ 19 w 33"/>
                <a:gd name="T19" fmla="*/ 0 h 33"/>
                <a:gd name="T20" fmla="*/ 24 w 33"/>
                <a:gd name="T21" fmla="*/ 25 h 33"/>
                <a:gd name="T22" fmla="*/ 27 w 33"/>
                <a:gd name="T23" fmla="*/ 0 h 33"/>
                <a:gd name="T24" fmla="*/ 33 w 33"/>
                <a:gd name="T25" fmla="*/ 0 h 33"/>
                <a:gd name="T26" fmla="*/ 27 w 33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33">
                  <a:moveTo>
                    <a:pt x="27" y="33"/>
                  </a:moveTo>
                  <a:lnTo>
                    <a:pt x="21" y="33"/>
                  </a:lnTo>
                  <a:lnTo>
                    <a:pt x="17" y="8"/>
                  </a:lnTo>
                  <a:lnTo>
                    <a:pt x="12" y="33"/>
                  </a:lnTo>
                  <a:lnTo>
                    <a:pt x="7" y="33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25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4" y="25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7" y="33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4"/>
            <p:cNvSpPr>
              <a:spLocks/>
            </p:cNvSpPr>
            <p:nvPr userDrawn="1"/>
          </p:nvSpPr>
          <p:spPr bwMode="auto">
            <a:xfrm>
              <a:off x="9296401" y="5975350"/>
              <a:ext cx="20638" cy="52388"/>
            </a:xfrm>
            <a:custGeom>
              <a:avLst/>
              <a:gdLst>
                <a:gd name="T0" fmla="*/ 0 w 13"/>
                <a:gd name="T1" fmla="*/ 33 h 33"/>
                <a:gd name="T2" fmla="*/ 0 w 13"/>
                <a:gd name="T3" fmla="*/ 0 h 33"/>
                <a:gd name="T4" fmla="*/ 13 w 13"/>
                <a:gd name="T5" fmla="*/ 0 h 33"/>
                <a:gd name="T6" fmla="*/ 13 w 13"/>
                <a:gd name="T7" fmla="*/ 5 h 33"/>
                <a:gd name="T8" fmla="*/ 5 w 13"/>
                <a:gd name="T9" fmla="*/ 5 h 33"/>
                <a:gd name="T10" fmla="*/ 5 w 13"/>
                <a:gd name="T11" fmla="*/ 14 h 33"/>
                <a:gd name="T12" fmla="*/ 12 w 13"/>
                <a:gd name="T13" fmla="*/ 14 h 33"/>
                <a:gd name="T14" fmla="*/ 12 w 13"/>
                <a:gd name="T15" fmla="*/ 19 h 33"/>
                <a:gd name="T16" fmla="*/ 5 w 13"/>
                <a:gd name="T17" fmla="*/ 19 h 33"/>
                <a:gd name="T18" fmla="*/ 5 w 13"/>
                <a:gd name="T19" fmla="*/ 29 h 33"/>
                <a:gd name="T20" fmla="*/ 13 w 13"/>
                <a:gd name="T21" fmla="*/ 29 h 33"/>
                <a:gd name="T22" fmla="*/ 13 w 13"/>
                <a:gd name="T23" fmla="*/ 33 h 33"/>
                <a:gd name="T24" fmla="*/ 0 w 13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33">
                  <a:moveTo>
                    <a:pt x="0" y="33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5"/>
                  </a:lnTo>
                  <a:lnTo>
                    <a:pt x="5" y="5"/>
                  </a:lnTo>
                  <a:lnTo>
                    <a:pt x="5" y="14"/>
                  </a:lnTo>
                  <a:lnTo>
                    <a:pt x="12" y="14"/>
                  </a:lnTo>
                  <a:lnTo>
                    <a:pt x="12" y="19"/>
                  </a:lnTo>
                  <a:lnTo>
                    <a:pt x="5" y="19"/>
                  </a:lnTo>
                  <a:lnTo>
                    <a:pt x="5" y="29"/>
                  </a:lnTo>
                  <a:lnTo>
                    <a:pt x="13" y="29"/>
                  </a:lnTo>
                  <a:lnTo>
                    <a:pt x="13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5"/>
            <p:cNvSpPr>
              <a:spLocks noEditPoints="1"/>
            </p:cNvSpPr>
            <p:nvPr userDrawn="1"/>
          </p:nvSpPr>
          <p:spPr bwMode="auto">
            <a:xfrm>
              <a:off x="9334501" y="5975350"/>
              <a:ext cx="26988" cy="52388"/>
            </a:xfrm>
            <a:custGeom>
              <a:avLst/>
              <a:gdLst>
                <a:gd name="T0" fmla="*/ 60 w 87"/>
                <a:gd name="T1" fmla="*/ 160 h 160"/>
                <a:gd name="T2" fmla="*/ 40 w 87"/>
                <a:gd name="T3" fmla="*/ 95 h 160"/>
                <a:gd name="T4" fmla="*/ 25 w 87"/>
                <a:gd name="T5" fmla="*/ 95 h 160"/>
                <a:gd name="T6" fmla="*/ 25 w 87"/>
                <a:gd name="T7" fmla="*/ 160 h 160"/>
                <a:gd name="T8" fmla="*/ 0 w 87"/>
                <a:gd name="T9" fmla="*/ 160 h 160"/>
                <a:gd name="T10" fmla="*/ 0 w 87"/>
                <a:gd name="T11" fmla="*/ 0 h 160"/>
                <a:gd name="T12" fmla="*/ 41 w 87"/>
                <a:gd name="T13" fmla="*/ 0 h 160"/>
                <a:gd name="T14" fmla="*/ 81 w 87"/>
                <a:gd name="T15" fmla="*/ 48 h 160"/>
                <a:gd name="T16" fmla="*/ 63 w 87"/>
                <a:gd name="T17" fmla="*/ 89 h 160"/>
                <a:gd name="T18" fmla="*/ 87 w 87"/>
                <a:gd name="T19" fmla="*/ 160 h 160"/>
                <a:gd name="T20" fmla="*/ 60 w 87"/>
                <a:gd name="T21" fmla="*/ 160 h 160"/>
                <a:gd name="T22" fmla="*/ 41 w 87"/>
                <a:gd name="T23" fmla="*/ 23 h 160"/>
                <a:gd name="T24" fmla="*/ 25 w 87"/>
                <a:gd name="T25" fmla="*/ 23 h 160"/>
                <a:gd name="T26" fmla="*/ 25 w 87"/>
                <a:gd name="T27" fmla="*/ 72 h 160"/>
                <a:gd name="T28" fmla="*/ 41 w 87"/>
                <a:gd name="T29" fmla="*/ 72 h 160"/>
                <a:gd name="T30" fmla="*/ 56 w 87"/>
                <a:gd name="T31" fmla="*/ 48 h 160"/>
                <a:gd name="T32" fmla="*/ 41 w 87"/>
                <a:gd name="T33" fmla="*/ 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160">
                  <a:moveTo>
                    <a:pt x="60" y="160"/>
                  </a:moveTo>
                  <a:cubicBezTo>
                    <a:pt x="40" y="95"/>
                    <a:pt x="40" y="95"/>
                    <a:pt x="40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70" y="0"/>
                    <a:pt x="81" y="15"/>
                    <a:pt x="81" y="48"/>
                  </a:cubicBezTo>
                  <a:cubicBezTo>
                    <a:pt x="81" y="67"/>
                    <a:pt x="77" y="81"/>
                    <a:pt x="63" y="89"/>
                  </a:cubicBezTo>
                  <a:cubicBezTo>
                    <a:pt x="87" y="160"/>
                    <a:pt x="87" y="160"/>
                    <a:pt x="87" y="160"/>
                  </a:cubicBezTo>
                  <a:lnTo>
                    <a:pt x="60" y="160"/>
                  </a:lnTo>
                  <a:close/>
                  <a:moveTo>
                    <a:pt x="41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54" y="72"/>
                    <a:pt x="56" y="61"/>
                    <a:pt x="56" y="48"/>
                  </a:cubicBezTo>
                  <a:cubicBezTo>
                    <a:pt x="56" y="34"/>
                    <a:pt x="54" y="23"/>
                    <a:pt x="41" y="23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6"/>
            <p:cNvSpPr>
              <a:spLocks/>
            </p:cNvSpPr>
            <p:nvPr userDrawn="1"/>
          </p:nvSpPr>
          <p:spPr bwMode="auto">
            <a:xfrm>
              <a:off x="9378951" y="5975350"/>
              <a:ext cx="20638" cy="52388"/>
            </a:xfrm>
            <a:custGeom>
              <a:avLst/>
              <a:gdLst>
                <a:gd name="T0" fmla="*/ 0 w 13"/>
                <a:gd name="T1" fmla="*/ 33 h 33"/>
                <a:gd name="T2" fmla="*/ 0 w 13"/>
                <a:gd name="T3" fmla="*/ 0 h 33"/>
                <a:gd name="T4" fmla="*/ 13 w 13"/>
                <a:gd name="T5" fmla="*/ 0 h 33"/>
                <a:gd name="T6" fmla="*/ 13 w 13"/>
                <a:gd name="T7" fmla="*/ 5 h 33"/>
                <a:gd name="T8" fmla="*/ 5 w 13"/>
                <a:gd name="T9" fmla="*/ 5 h 33"/>
                <a:gd name="T10" fmla="*/ 5 w 13"/>
                <a:gd name="T11" fmla="*/ 14 h 33"/>
                <a:gd name="T12" fmla="*/ 12 w 13"/>
                <a:gd name="T13" fmla="*/ 14 h 33"/>
                <a:gd name="T14" fmla="*/ 12 w 13"/>
                <a:gd name="T15" fmla="*/ 19 h 33"/>
                <a:gd name="T16" fmla="*/ 5 w 13"/>
                <a:gd name="T17" fmla="*/ 19 h 33"/>
                <a:gd name="T18" fmla="*/ 5 w 13"/>
                <a:gd name="T19" fmla="*/ 29 h 33"/>
                <a:gd name="T20" fmla="*/ 13 w 13"/>
                <a:gd name="T21" fmla="*/ 29 h 33"/>
                <a:gd name="T22" fmla="*/ 13 w 13"/>
                <a:gd name="T23" fmla="*/ 33 h 33"/>
                <a:gd name="T24" fmla="*/ 0 w 13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33">
                  <a:moveTo>
                    <a:pt x="0" y="33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5"/>
                  </a:lnTo>
                  <a:lnTo>
                    <a:pt x="5" y="5"/>
                  </a:lnTo>
                  <a:lnTo>
                    <a:pt x="5" y="14"/>
                  </a:lnTo>
                  <a:lnTo>
                    <a:pt x="12" y="14"/>
                  </a:lnTo>
                  <a:lnTo>
                    <a:pt x="12" y="19"/>
                  </a:lnTo>
                  <a:lnTo>
                    <a:pt x="5" y="19"/>
                  </a:lnTo>
                  <a:lnTo>
                    <a:pt x="5" y="29"/>
                  </a:lnTo>
                  <a:lnTo>
                    <a:pt x="13" y="29"/>
                  </a:lnTo>
                  <a:lnTo>
                    <a:pt x="13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7"/>
            <p:cNvSpPr>
              <a:spLocks noEditPoints="1"/>
            </p:cNvSpPr>
            <p:nvPr userDrawn="1"/>
          </p:nvSpPr>
          <p:spPr bwMode="auto">
            <a:xfrm>
              <a:off x="9417051" y="5975350"/>
              <a:ext cx="26988" cy="52388"/>
            </a:xfrm>
            <a:custGeom>
              <a:avLst/>
              <a:gdLst>
                <a:gd name="T0" fmla="*/ 72 w 83"/>
                <a:gd name="T1" fmla="*/ 147 h 160"/>
                <a:gd name="T2" fmla="*/ 41 w 83"/>
                <a:gd name="T3" fmla="*/ 160 h 160"/>
                <a:gd name="T4" fmla="*/ 0 w 83"/>
                <a:gd name="T5" fmla="*/ 160 h 160"/>
                <a:gd name="T6" fmla="*/ 0 w 83"/>
                <a:gd name="T7" fmla="*/ 0 h 160"/>
                <a:gd name="T8" fmla="*/ 41 w 83"/>
                <a:gd name="T9" fmla="*/ 0 h 160"/>
                <a:gd name="T10" fmla="*/ 72 w 83"/>
                <a:gd name="T11" fmla="*/ 14 h 160"/>
                <a:gd name="T12" fmla="*/ 83 w 83"/>
                <a:gd name="T13" fmla="*/ 80 h 160"/>
                <a:gd name="T14" fmla="*/ 72 w 83"/>
                <a:gd name="T15" fmla="*/ 147 h 160"/>
                <a:gd name="T16" fmla="*/ 53 w 83"/>
                <a:gd name="T17" fmla="*/ 30 h 160"/>
                <a:gd name="T18" fmla="*/ 40 w 83"/>
                <a:gd name="T19" fmla="*/ 23 h 160"/>
                <a:gd name="T20" fmla="*/ 25 w 83"/>
                <a:gd name="T21" fmla="*/ 23 h 160"/>
                <a:gd name="T22" fmla="*/ 25 w 83"/>
                <a:gd name="T23" fmla="*/ 137 h 160"/>
                <a:gd name="T24" fmla="*/ 40 w 83"/>
                <a:gd name="T25" fmla="*/ 137 h 160"/>
                <a:gd name="T26" fmla="*/ 53 w 83"/>
                <a:gd name="T27" fmla="*/ 131 h 160"/>
                <a:gd name="T28" fmla="*/ 58 w 83"/>
                <a:gd name="T29" fmla="*/ 80 h 160"/>
                <a:gd name="T30" fmla="*/ 53 w 83"/>
                <a:gd name="T31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72" y="147"/>
                  </a:moveTo>
                  <a:cubicBezTo>
                    <a:pt x="65" y="154"/>
                    <a:pt x="56" y="160"/>
                    <a:pt x="4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6" y="0"/>
                    <a:pt x="65" y="6"/>
                    <a:pt x="72" y="14"/>
                  </a:cubicBezTo>
                  <a:cubicBezTo>
                    <a:pt x="82" y="26"/>
                    <a:pt x="83" y="43"/>
                    <a:pt x="83" y="80"/>
                  </a:cubicBezTo>
                  <a:cubicBezTo>
                    <a:pt x="83" y="117"/>
                    <a:pt x="82" y="135"/>
                    <a:pt x="72" y="147"/>
                  </a:cubicBezTo>
                  <a:close/>
                  <a:moveTo>
                    <a:pt x="53" y="30"/>
                  </a:moveTo>
                  <a:cubicBezTo>
                    <a:pt x="50" y="26"/>
                    <a:pt x="46" y="23"/>
                    <a:pt x="40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6" y="137"/>
                    <a:pt x="50" y="135"/>
                    <a:pt x="53" y="131"/>
                  </a:cubicBezTo>
                  <a:cubicBezTo>
                    <a:pt x="58" y="123"/>
                    <a:pt x="58" y="108"/>
                    <a:pt x="58" y="80"/>
                  </a:cubicBezTo>
                  <a:cubicBezTo>
                    <a:pt x="58" y="52"/>
                    <a:pt x="58" y="37"/>
                    <a:pt x="53" y="30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"/>
            <p:cNvSpPr>
              <a:spLocks noEditPoints="1"/>
            </p:cNvSpPr>
            <p:nvPr userDrawn="1"/>
          </p:nvSpPr>
          <p:spPr bwMode="auto">
            <a:xfrm>
              <a:off x="9485313" y="5975350"/>
              <a:ext cx="26988" cy="52388"/>
            </a:xfrm>
            <a:custGeom>
              <a:avLst/>
              <a:gdLst>
                <a:gd name="T0" fmla="*/ 71 w 82"/>
                <a:gd name="T1" fmla="*/ 150 h 160"/>
                <a:gd name="T2" fmla="*/ 40 w 82"/>
                <a:gd name="T3" fmla="*/ 160 h 160"/>
                <a:gd name="T4" fmla="*/ 0 w 82"/>
                <a:gd name="T5" fmla="*/ 160 h 160"/>
                <a:gd name="T6" fmla="*/ 0 w 82"/>
                <a:gd name="T7" fmla="*/ 0 h 160"/>
                <a:gd name="T8" fmla="*/ 40 w 82"/>
                <a:gd name="T9" fmla="*/ 0 h 160"/>
                <a:gd name="T10" fmla="*/ 71 w 82"/>
                <a:gd name="T11" fmla="*/ 10 h 160"/>
                <a:gd name="T12" fmla="*/ 81 w 82"/>
                <a:gd name="T13" fmla="*/ 43 h 160"/>
                <a:gd name="T14" fmla="*/ 72 w 82"/>
                <a:gd name="T15" fmla="*/ 71 h 160"/>
                <a:gd name="T16" fmla="*/ 64 w 82"/>
                <a:gd name="T17" fmla="*/ 76 h 160"/>
                <a:gd name="T18" fmla="*/ 72 w 82"/>
                <a:gd name="T19" fmla="*/ 82 h 160"/>
                <a:gd name="T20" fmla="*/ 82 w 82"/>
                <a:gd name="T21" fmla="*/ 114 h 160"/>
                <a:gd name="T22" fmla="*/ 71 w 82"/>
                <a:gd name="T23" fmla="*/ 150 h 160"/>
                <a:gd name="T24" fmla="*/ 38 w 82"/>
                <a:gd name="T25" fmla="*/ 23 h 160"/>
                <a:gd name="T26" fmla="*/ 25 w 82"/>
                <a:gd name="T27" fmla="*/ 23 h 160"/>
                <a:gd name="T28" fmla="*/ 25 w 82"/>
                <a:gd name="T29" fmla="*/ 66 h 160"/>
                <a:gd name="T30" fmla="*/ 38 w 82"/>
                <a:gd name="T31" fmla="*/ 66 h 160"/>
                <a:gd name="T32" fmla="*/ 56 w 82"/>
                <a:gd name="T33" fmla="*/ 45 h 160"/>
                <a:gd name="T34" fmla="*/ 38 w 82"/>
                <a:gd name="T35" fmla="*/ 23 h 160"/>
                <a:gd name="T36" fmla="*/ 37 w 82"/>
                <a:gd name="T37" fmla="*/ 88 h 160"/>
                <a:gd name="T38" fmla="*/ 25 w 82"/>
                <a:gd name="T39" fmla="*/ 88 h 160"/>
                <a:gd name="T40" fmla="*/ 25 w 82"/>
                <a:gd name="T41" fmla="*/ 137 h 160"/>
                <a:gd name="T42" fmla="*/ 37 w 82"/>
                <a:gd name="T43" fmla="*/ 137 h 160"/>
                <a:gd name="T44" fmla="*/ 56 w 82"/>
                <a:gd name="T45" fmla="*/ 112 h 160"/>
                <a:gd name="T46" fmla="*/ 37 w 82"/>
                <a:gd name="T47" fmla="*/ 8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160">
                  <a:moveTo>
                    <a:pt x="71" y="150"/>
                  </a:moveTo>
                  <a:cubicBezTo>
                    <a:pt x="65" y="157"/>
                    <a:pt x="55" y="160"/>
                    <a:pt x="4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5" y="0"/>
                    <a:pt x="65" y="4"/>
                    <a:pt x="71" y="10"/>
                  </a:cubicBezTo>
                  <a:cubicBezTo>
                    <a:pt x="78" y="18"/>
                    <a:pt x="81" y="26"/>
                    <a:pt x="81" y="43"/>
                  </a:cubicBezTo>
                  <a:cubicBezTo>
                    <a:pt x="81" y="54"/>
                    <a:pt x="79" y="63"/>
                    <a:pt x="72" y="71"/>
                  </a:cubicBezTo>
                  <a:cubicBezTo>
                    <a:pt x="70" y="73"/>
                    <a:pt x="67" y="75"/>
                    <a:pt x="64" y="76"/>
                  </a:cubicBezTo>
                  <a:cubicBezTo>
                    <a:pt x="67" y="78"/>
                    <a:pt x="70" y="80"/>
                    <a:pt x="72" y="82"/>
                  </a:cubicBezTo>
                  <a:cubicBezTo>
                    <a:pt x="80" y="90"/>
                    <a:pt x="82" y="99"/>
                    <a:pt x="82" y="114"/>
                  </a:cubicBezTo>
                  <a:cubicBezTo>
                    <a:pt x="82" y="133"/>
                    <a:pt x="79" y="142"/>
                    <a:pt x="71" y="150"/>
                  </a:cubicBezTo>
                  <a:close/>
                  <a:moveTo>
                    <a:pt x="38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51" y="66"/>
                    <a:pt x="56" y="60"/>
                    <a:pt x="56" y="45"/>
                  </a:cubicBezTo>
                  <a:cubicBezTo>
                    <a:pt x="56" y="29"/>
                    <a:pt x="51" y="23"/>
                    <a:pt x="38" y="23"/>
                  </a:cubicBezTo>
                  <a:close/>
                  <a:moveTo>
                    <a:pt x="37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51" y="137"/>
                    <a:pt x="56" y="131"/>
                    <a:pt x="56" y="112"/>
                  </a:cubicBezTo>
                  <a:cubicBezTo>
                    <a:pt x="56" y="95"/>
                    <a:pt x="51" y="88"/>
                    <a:pt x="37" y="88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9"/>
            <p:cNvSpPr>
              <a:spLocks/>
            </p:cNvSpPr>
            <p:nvPr userDrawn="1"/>
          </p:nvSpPr>
          <p:spPr bwMode="auto">
            <a:xfrm>
              <a:off x="9525001" y="5975350"/>
              <a:ext cx="28575" cy="52388"/>
            </a:xfrm>
            <a:custGeom>
              <a:avLst/>
              <a:gdLst>
                <a:gd name="T0" fmla="*/ 12 w 18"/>
                <a:gd name="T1" fmla="*/ 20 h 33"/>
                <a:gd name="T2" fmla="*/ 12 w 18"/>
                <a:gd name="T3" fmla="*/ 33 h 33"/>
                <a:gd name="T4" fmla="*/ 7 w 18"/>
                <a:gd name="T5" fmla="*/ 33 h 33"/>
                <a:gd name="T6" fmla="*/ 7 w 18"/>
                <a:gd name="T7" fmla="*/ 20 h 33"/>
                <a:gd name="T8" fmla="*/ 0 w 18"/>
                <a:gd name="T9" fmla="*/ 0 h 33"/>
                <a:gd name="T10" fmla="*/ 6 w 18"/>
                <a:gd name="T11" fmla="*/ 0 h 33"/>
                <a:gd name="T12" fmla="*/ 9 w 18"/>
                <a:gd name="T13" fmla="*/ 14 h 33"/>
                <a:gd name="T14" fmla="*/ 13 w 18"/>
                <a:gd name="T15" fmla="*/ 0 h 33"/>
                <a:gd name="T16" fmla="*/ 18 w 18"/>
                <a:gd name="T17" fmla="*/ 0 h 33"/>
                <a:gd name="T18" fmla="*/ 12 w 18"/>
                <a:gd name="T1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3">
                  <a:moveTo>
                    <a:pt x="12" y="20"/>
                  </a:moveTo>
                  <a:lnTo>
                    <a:pt x="12" y="33"/>
                  </a:lnTo>
                  <a:lnTo>
                    <a:pt x="7" y="33"/>
                  </a:lnTo>
                  <a:lnTo>
                    <a:pt x="7" y="20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14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12" y="2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5" name="Picture 68" descr="C:\WORK IN PROGRESS\PPT template\Infinity PPT\CheckPoint_Infinity_Logo_croppe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687" y="5875437"/>
            <a:ext cx="316623" cy="2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ooter_copyright"/>
          <p:cNvSpPr txBox="1">
            <a:spLocks/>
          </p:cNvSpPr>
          <p:nvPr userDrawn="1"/>
        </p:nvSpPr>
        <p:spPr>
          <a:xfrm>
            <a:off x="349590" y="6525768"/>
            <a:ext cx="3680903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 smtClean="0">
                <a:solidFill>
                  <a:schemeClr val="bg1">
                    <a:lumMod val="75000"/>
                  </a:schemeClr>
                </a:solidFill>
              </a:rPr>
              <a:t>©2017 Check Point Software Technologies</a:t>
            </a:r>
            <a:r>
              <a:rPr lang="en-US" sz="90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kern="0" dirty="0" smtClean="0">
                <a:solidFill>
                  <a:schemeClr val="bg1">
                    <a:lumMod val="75000"/>
                  </a:schemeClr>
                </a:solidFill>
              </a:rPr>
              <a:t>Ltd. </a:t>
            </a:r>
            <a:endParaRPr lang="en-US" sz="9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85693" y="5114995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21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  | Speaker Title</a:t>
            </a:r>
          </a:p>
        </p:txBody>
      </p:sp>
      <p:sp>
        <p:nvSpPr>
          <p:cNvPr id="15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8073" y="3229665"/>
            <a:ext cx="5804989" cy="968848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3200" b="0" baseline="0">
                <a:solidFill>
                  <a:schemeClr val="bg1"/>
                </a:solidFill>
                <a:latin typeface="+mj-lt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 smtClean="0"/>
              <a:t>Presentation Subtitle</a:t>
            </a:r>
            <a:endParaRPr lang="en-GB" dirty="0"/>
          </a:p>
        </p:txBody>
      </p:sp>
      <p:sp>
        <p:nvSpPr>
          <p:cNvPr id="17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8073" y="2158451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buClrTx/>
              <a:buSzTx/>
            </a:pPr>
            <a:r>
              <a:rPr lang="en-US" kern="0" dirty="0" smtClean="0"/>
              <a:t>PRESENTATION TITLE</a:t>
            </a:r>
          </a:p>
        </p:txBody>
      </p:sp>
      <p:sp>
        <p:nvSpPr>
          <p:cNvPr id="91" name="Footer_security classification"/>
          <p:cNvSpPr>
            <a:spLocks noGrp="1"/>
          </p:cNvSpPr>
          <p:nvPr userDrawn="1">
            <p:ph type="ftr" sz="quarter" idx="3"/>
          </p:nvPr>
        </p:nvSpPr>
        <p:spPr>
          <a:xfrm>
            <a:off x="2957904" y="6525768"/>
            <a:ext cx="3799400" cy="30175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1026" name="Check Poin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1" y="239941"/>
            <a:ext cx="1737360" cy="108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7263671" y="5076024"/>
            <a:ext cx="3526771" cy="1432257"/>
            <a:chOff x="7263671" y="5076024"/>
            <a:chExt cx="3526771" cy="1432257"/>
          </a:xfrm>
        </p:grpSpPr>
        <p:grpSp>
          <p:nvGrpSpPr>
            <p:cNvPr id="94" name="Group 7"/>
            <p:cNvGrpSpPr>
              <a:grpSpLocks noChangeAspect="1"/>
            </p:cNvGrpSpPr>
            <p:nvPr userDrawn="1"/>
          </p:nvGrpSpPr>
          <p:grpSpPr bwMode="auto">
            <a:xfrm>
              <a:off x="7263671" y="6436843"/>
              <a:ext cx="2651125" cy="71438"/>
              <a:chOff x="4420" y="3962"/>
              <a:chExt cx="1670" cy="45"/>
            </a:xfrm>
          </p:grpSpPr>
          <p:sp>
            <p:nvSpPr>
              <p:cNvPr id="95" name="AutoShape 6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420" y="3962"/>
                <a:ext cx="1670" cy="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8"/>
              <p:cNvSpPr>
                <a:spLocks/>
              </p:cNvSpPr>
              <p:nvPr userDrawn="1"/>
            </p:nvSpPr>
            <p:spPr bwMode="auto">
              <a:xfrm>
                <a:off x="4420" y="3962"/>
                <a:ext cx="32" cy="44"/>
              </a:xfrm>
              <a:custGeom>
                <a:avLst/>
                <a:gdLst>
                  <a:gd name="T0" fmla="*/ 13 w 25"/>
                  <a:gd name="T1" fmla="*/ 35 h 35"/>
                  <a:gd name="T2" fmla="*/ 3 w 25"/>
                  <a:gd name="T3" fmla="*/ 31 h 35"/>
                  <a:gd name="T4" fmla="*/ 0 w 25"/>
                  <a:gd name="T5" fmla="*/ 17 h 35"/>
                  <a:gd name="T6" fmla="*/ 3 w 25"/>
                  <a:gd name="T7" fmla="*/ 3 h 35"/>
                  <a:gd name="T8" fmla="*/ 13 w 25"/>
                  <a:gd name="T9" fmla="*/ 0 h 35"/>
                  <a:gd name="T10" fmla="*/ 25 w 25"/>
                  <a:gd name="T11" fmla="*/ 11 h 35"/>
                  <a:gd name="T12" fmla="*/ 19 w 25"/>
                  <a:gd name="T13" fmla="*/ 11 h 35"/>
                  <a:gd name="T14" fmla="*/ 13 w 25"/>
                  <a:gd name="T15" fmla="*/ 6 h 35"/>
                  <a:gd name="T16" fmla="*/ 8 w 25"/>
                  <a:gd name="T17" fmla="*/ 7 h 35"/>
                  <a:gd name="T18" fmla="*/ 7 w 25"/>
                  <a:gd name="T19" fmla="*/ 17 h 35"/>
                  <a:gd name="T20" fmla="*/ 8 w 25"/>
                  <a:gd name="T21" fmla="*/ 27 h 35"/>
                  <a:gd name="T22" fmla="*/ 13 w 25"/>
                  <a:gd name="T23" fmla="*/ 29 h 35"/>
                  <a:gd name="T24" fmla="*/ 19 w 25"/>
                  <a:gd name="T25" fmla="*/ 24 h 35"/>
                  <a:gd name="T26" fmla="*/ 25 w 25"/>
                  <a:gd name="T27" fmla="*/ 24 h 35"/>
                  <a:gd name="T28" fmla="*/ 13 w 25"/>
                  <a:gd name="T2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35">
                    <a:moveTo>
                      <a:pt x="13" y="35"/>
                    </a:moveTo>
                    <a:cubicBezTo>
                      <a:pt x="9" y="35"/>
                      <a:pt x="6" y="34"/>
                      <a:pt x="3" y="31"/>
                    </a:cubicBezTo>
                    <a:cubicBezTo>
                      <a:pt x="0" y="28"/>
                      <a:pt x="0" y="24"/>
                      <a:pt x="0" y="17"/>
                    </a:cubicBezTo>
                    <a:cubicBezTo>
                      <a:pt x="0" y="11"/>
                      <a:pt x="0" y="7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9" y="0"/>
                      <a:pt x="24" y="3"/>
                      <a:pt x="25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8"/>
                      <a:pt x="16" y="6"/>
                      <a:pt x="13" y="6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7" y="9"/>
                      <a:pt x="7" y="11"/>
                      <a:pt x="7" y="17"/>
                    </a:cubicBezTo>
                    <a:cubicBezTo>
                      <a:pt x="7" y="24"/>
                      <a:pt x="7" y="26"/>
                      <a:pt x="8" y="27"/>
                    </a:cubicBezTo>
                    <a:cubicBezTo>
                      <a:pt x="9" y="28"/>
                      <a:pt x="11" y="29"/>
                      <a:pt x="13" y="29"/>
                    </a:cubicBezTo>
                    <a:cubicBezTo>
                      <a:pt x="16" y="29"/>
                      <a:pt x="18" y="27"/>
                      <a:pt x="1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31"/>
                      <a:pt x="19" y="35"/>
                      <a:pt x="13" y="35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9"/>
              <p:cNvSpPr>
                <a:spLocks/>
              </p:cNvSpPr>
              <p:nvPr userDrawn="1"/>
            </p:nvSpPr>
            <p:spPr bwMode="auto">
              <a:xfrm>
                <a:off x="4472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9 w 29"/>
                  <a:gd name="T5" fmla="*/ 0 h 44"/>
                  <a:gd name="T6" fmla="*/ 9 w 29"/>
                  <a:gd name="T7" fmla="*/ 36 h 44"/>
                  <a:gd name="T8" fmla="*/ 29 w 29"/>
                  <a:gd name="T9" fmla="*/ 36 h 44"/>
                  <a:gd name="T10" fmla="*/ 29 w 29"/>
                  <a:gd name="T11" fmla="*/ 44 h 44"/>
                  <a:gd name="T12" fmla="*/ 0 w 29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0"/>
              <p:cNvSpPr>
                <a:spLocks noEditPoints="1"/>
              </p:cNvSpPr>
              <p:nvPr userDrawn="1"/>
            </p:nvSpPr>
            <p:spPr bwMode="auto">
              <a:xfrm>
                <a:off x="4519" y="3962"/>
                <a:ext cx="32" cy="44"/>
              </a:xfrm>
              <a:custGeom>
                <a:avLst/>
                <a:gdLst>
                  <a:gd name="T0" fmla="*/ 22 w 25"/>
                  <a:gd name="T1" fmla="*/ 31 h 35"/>
                  <a:gd name="T2" fmla="*/ 13 w 25"/>
                  <a:gd name="T3" fmla="*/ 35 h 35"/>
                  <a:gd name="T4" fmla="*/ 3 w 25"/>
                  <a:gd name="T5" fmla="*/ 31 h 35"/>
                  <a:gd name="T6" fmla="*/ 0 w 25"/>
                  <a:gd name="T7" fmla="*/ 17 h 35"/>
                  <a:gd name="T8" fmla="*/ 3 w 25"/>
                  <a:gd name="T9" fmla="*/ 3 h 35"/>
                  <a:gd name="T10" fmla="*/ 13 w 25"/>
                  <a:gd name="T11" fmla="*/ 0 h 35"/>
                  <a:gd name="T12" fmla="*/ 22 w 25"/>
                  <a:gd name="T13" fmla="*/ 3 h 35"/>
                  <a:gd name="T14" fmla="*/ 25 w 25"/>
                  <a:gd name="T15" fmla="*/ 17 h 35"/>
                  <a:gd name="T16" fmla="*/ 22 w 25"/>
                  <a:gd name="T17" fmla="*/ 31 h 35"/>
                  <a:gd name="T18" fmla="*/ 17 w 25"/>
                  <a:gd name="T19" fmla="*/ 8 h 35"/>
                  <a:gd name="T20" fmla="*/ 13 w 25"/>
                  <a:gd name="T21" fmla="*/ 6 h 35"/>
                  <a:gd name="T22" fmla="*/ 8 w 25"/>
                  <a:gd name="T23" fmla="*/ 8 h 35"/>
                  <a:gd name="T24" fmla="*/ 7 w 25"/>
                  <a:gd name="T25" fmla="*/ 17 h 35"/>
                  <a:gd name="T26" fmla="*/ 8 w 25"/>
                  <a:gd name="T27" fmla="*/ 27 h 35"/>
                  <a:gd name="T28" fmla="*/ 13 w 25"/>
                  <a:gd name="T29" fmla="*/ 29 h 35"/>
                  <a:gd name="T30" fmla="*/ 17 w 25"/>
                  <a:gd name="T31" fmla="*/ 27 h 35"/>
                  <a:gd name="T32" fmla="*/ 19 w 25"/>
                  <a:gd name="T33" fmla="*/ 17 h 35"/>
                  <a:gd name="T34" fmla="*/ 17 w 25"/>
                  <a:gd name="T35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35">
                    <a:moveTo>
                      <a:pt x="22" y="31"/>
                    </a:moveTo>
                    <a:cubicBezTo>
                      <a:pt x="20" y="34"/>
                      <a:pt x="17" y="35"/>
                      <a:pt x="13" y="35"/>
                    </a:cubicBezTo>
                    <a:cubicBezTo>
                      <a:pt x="9" y="35"/>
                      <a:pt x="6" y="34"/>
                      <a:pt x="3" y="31"/>
                    </a:cubicBezTo>
                    <a:cubicBezTo>
                      <a:pt x="0" y="28"/>
                      <a:pt x="0" y="24"/>
                      <a:pt x="0" y="17"/>
                    </a:cubicBezTo>
                    <a:cubicBezTo>
                      <a:pt x="0" y="11"/>
                      <a:pt x="0" y="7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5" y="7"/>
                      <a:pt x="25" y="11"/>
                      <a:pt x="25" y="17"/>
                    </a:cubicBezTo>
                    <a:cubicBezTo>
                      <a:pt x="25" y="24"/>
                      <a:pt x="25" y="28"/>
                      <a:pt x="22" y="31"/>
                    </a:cubicBezTo>
                    <a:close/>
                    <a:moveTo>
                      <a:pt x="17" y="8"/>
                    </a:moveTo>
                    <a:cubicBezTo>
                      <a:pt x="16" y="6"/>
                      <a:pt x="14" y="6"/>
                      <a:pt x="13" y="6"/>
                    </a:cubicBezTo>
                    <a:cubicBezTo>
                      <a:pt x="11" y="6"/>
                      <a:pt x="9" y="6"/>
                      <a:pt x="8" y="8"/>
                    </a:cubicBezTo>
                    <a:cubicBezTo>
                      <a:pt x="7" y="9"/>
                      <a:pt x="7" y="11"/>
                      <a:pt x="7" y="17"/>
                    </a:cubicBezTo>
                    <a:cubicBezTo>
                      <a:pt x="7" y="24"/>
                      <a:pt x="7" y="26"/>
                      <a:pt x="8" y="27"/>
                    </a:cubicBezTo>
                    <a:cubicBezTo>
                      <a:pt x="9" y="28"/>
                      <a:pt x="11" y="29"/>
                      <a:pt x="13" y="29"/>
                    </a:cubicBezTo>
                    <a:cubicBezTo>
                      <a:pt x="14" y="29"/>
                      <a:pt x="16" y="28"/>
                      <a:pt x="17" y="27"/>
                    </a:cubicBezTo>
                    <a:cubicBezTo>
                      <a:pt x="18" y="26"/>
                      <a:pt x="19" y="24"/>
                      <a:pt x="19" y="17"/>
                    </a:cubicBezTo>
                    <a:cubicBezTo>
                      <a:pt x="19" y="11"/>
                      <a:pt x="18" y="9"/>
                      <a:pt x="17" y="8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1"/>
              <p:cNvSpPr>
                <a:spLocks/>
              </p:cNvSpPr>
              <p:nvPr userDrawn="1"/>
            </p:nvSpPr>
            <p:spPr bwMode="auto">
              <a:xfrm>
                <a:off x="4572" y="3962"/>
                <a:ext cx="32" cy="44"/>
              </a:xfrm>
              <a:custGeom>
                <a:avLst/>
                <a:gdLst>
                  <a:gd name="T0" fmla="*/ 12 w 25"/>
                  <a:gd name="T1" fmla="*/ 35 h 35"/>
                  <a:gd name="T2" fmla="*/ 0 w 25"/>
                  <a:gd name="T3" fmla="*/ 23 h 35"/>
                  <a:gd name="T4" fmla="*/ 0 w 25"/>
                  <a:gd name="T5" fmla="*/ 0 h 35"/>
                  <a:gd name="T6" fmla="*/ 6 w 25"/>
                  <a:gd name="T7" fmla="*/ 0 h 35"/>
                  <a:gd name="T8" fmla="*/ 6 w 25"/>
                  <a:gd name="T9" fmla="*/ 23 h 35"/>
                  <a:gd name="T10" fmla="*/ 12 w 25"/>
                  <a:gd name="T11" fmla="*/ 29 h 35"/>
                  <a:gd name="T12" fmla="*/ 18 w 25"/>
                  <a:gd name="T13" fmla="*/ 23 h 35"/>
                  <a:gd name="T14" fmla="*/ 18 w 25"/>
                  <a:gd name="T15" fmla="*/ 0 h 35"/>
                  <a:gd name="T16" fmla="*/ 25 w 25"/>
                  <a:gd name="T17" fmla="*/ 0 h 35"/>
                  <a:gd name="T18" fmla="*/ 25 w 25"/>
                  <a:gd name="T19" fmla="*/ 23 h 35"/>
                  <a:gd name="T20" fmla="*/ 12 w 25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5">
                    <a:moveTo>
                      <a:pt x="12" y="35"/>
                    </a:moveTo>
                    <a:cubicBezTo>
                      <a:pt x="5" y="35"/>
                      <a:pt x="0" y="30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9" y="29"/>
                      <a:pt x="12" y="29"/>
                    </a:cubicBezTo>
                    <a:cubicBezTo>
                      <a:pt x="16" y="29"/>
                      <a:pt x="18" y="27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30"/>
                      <a:pt x="19" y="35"/>
                      <a:pt x="12" y="35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2"/>
              <p:cNvSpPr>
                <a:spLocks noEditPoints="1"/>
              </p:cNvSpPr>
              <p:nvPr userDrawn="1"/>
            </p:nvSpPr>
            <p:spPr bwMode="auto">
              <a:xfrm>
                <a:off x="4625" y="3962"/>
                <a:ext cx="33" cy="44"/>
              </a:xfrm>
              <a:custGeom>
                <a:avLst/>
                <a:gdLst>
                  <a:gd name="T0" fmla="*/ 23 w 26"/>
                  <a:gd name="T1" fmla="*/ 30 h 35"/>
                  <a:gd name="T2" fmla="*/ 13 w 26"/>
                  <a:gd name="T3" fmla="*/ 35 h 35"/>
                  <a:gd name="T4" fmla="*/ 0 w 26"/>
                  <a:gd name="T5" fmla="*/ 35 h 35"/>
                  <a:gd name="T6" fmla="*/ 0 w 26"/>
                  <a:gd name="T7" fmla="*/ 0 h 35"/>
                  <a:gd name="T8" fmla="*/ 13 w 26"/>
                  <a:gd name="T9" fmla="*/ 0 h 35"/>
                  <a:gd name="T10" fmla="*/ 23 w 26"/>
                  <a:gd name="T11" fmla="*/ 5 h 35"/>
                  <a:gd name="T12" fmla="*/ 26 w 26"/>
                  <a:gd name="T13" fmla="*/ 17 h 35"/>
                  <a:gd name="T14" fmla="*/ 23 w 26"/>
                  <a:gd name="T15" fmla="*/ 30 h 35"/>
                  <a:gd name="T16" fmla="*/ 17 w 26"/>
                  <a:gd name="T17" fmla="*/ 8 h 35"/>
                  <a:gd name="T18" fmla="*/ 12 w 26"/>
                  <a:gd name="T19" fmla="*/ 6 h 35"/>
                  <a:gd name="T20" fmla="*/ 7 w 26"/>
                  <a:gd name="T21" fmla="*/ 6 h 35"/>
                  <a:gd name="T22" fmla="*/ 7 w 26"/>
                  <a:gd name="T23" fmla="*/ 29 h 35"/>
                  <a:gd name="T24" fmla="*/ 12 w 26"/>
                  <a:gd name="T25" fmla="*/ 29 h 35"/>
                  <a:gd name="T26" fmla="*/ 17 w 26"/>
                  <a:gd name="T27" fmla="*/ 26 h 35"/>
                  <a:gd name="T28" fmla="*/ 19 w 26"/>
                  <a:gd name="T29" fmla="*/ 17 h 35"/>
                  <a:gd name="T30" fmla="*/ 17 w 26"/>
                  <a:gd name="T31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35">
                    <a:moveTo>
                      <a:pt x="23" y="30"/>
                    </a:moveTo>
                    <a:cubicBezTo>
                      <a:pt x="21" y="33"/>
                      <a:pt x="18" y="35"/>
                      <a:pt x="13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6" y="8"/>
                      <a:pt x="26" y="12"/>
                      <a:pt x="26" y="17"/>
                    </a:cubicBezTo>
                    <a:cubicBezTo>
                      <a:pt x="26" y="23"/>
                      <a:pt x="26" y="27"/>
                      <a:pt x="23" y="30"/>
                    </a:cubicBezTo>
                    <a:close/>
                    <a:moveTo>
                      <a:pt x="17" y="8"/>
                    </a:moveTo>
                    <a:cubicBezTo>
                      <a:pt x="16" y="7"/>
                      <a:pt x="15" y="6"/>
                      <a:pt x="12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6" y="28"/>
                      <a:pt x="17" y="26"/>
                    </a:cubicBezTo>
                    <a:cubicBezTo>
                      <a:pt x="19" y="25"/>
                      <a:pt x="19" y="23"/>
                      <a:pt x="19" y="17"/>
                    </a:cubicBezTo>
                    <a:cubicBezTo>
                      <a:pt x="19" y="12"/>
                      <a:pt x="19" y="10"/>
                      <a:pt x="17" y="8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Oval 13"/>
              <p:cNvSpPr>
                <a:spLocks noChangeArrowheads="1"/>
              </p:cNvSpPr>
              <p:nvPr userDrawn="1"/>
            </p:nvSpPr>
            <p:spPr bwMode="auto">
              <a:xfrm>
                <a:off x="4722" y="3968"/>
                <a:ext cx="25" cy="24"/>
              </a:xfrm>
              <a:prstGeom prst="ellipse">
                <a:avLst/>
              </a:prstGeom>
              <a:solidFill>
                <a:srgbClr val="E656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4"/>
              <p:cNvSpPr>
                <a:spLocks/>
              </p:cNvSpPr>
              <p:nvPr userDrawn="1"/>
            </p:nvSpPr>
            <p:spPr bwMode="auto">
              <a:xfrm>
                <a:off x="4827" y="3962"/>
                <a:ext cx="41" cy="44"/>
              </a:xfrm>
              <a:custGeom>
                <a:avLst/>
                <a:gdLst>
                  <a:gd name="T0" fmla="*/ 32 w 41"/>
                  <a:gd name="T1" fmla="*/ 44 h 44"/>
                  <a:gd name="T2" fmla="*/ 32 w 41"/>
                  <a:gd name="T3" fmla="*/ 17 h 44"/>
                  <a:gd name="T4" fmla="*/ 23 w 41"/>
                  <a:gd name="T5" fmla="*/ 35 h 44"/>
                  <a:gd name="T6" fmla="*/ 18 w 41"/>
                  <a:gd name="T7" fmla="*/ 35 h 44"/>
                  <a:gd name="T8" fmla="*/ 9 w 41"/>
                  <a:gd name="T9" fmla="*/ 17 h 44"/>
                  <a:gd name="T10" fmla="*/ 9 w 41"/>
                  <a:gd name="T11" fmla="*/ 44 h 44"/>
                  <a:gd name="T12" fmla="*/ 0 w 41"/>
                  <a:gd name="T13" fmla="*/ 44 h 44"/>
                  <a:gd name="T14" fmla="*/ 0 w 41"/>
                  <a:gd name="T15" fmla="*/ 0 h 44"/>
                  <a:gd name="T16" fmla="*/ 9 w 41"/>
                  <a:gd name="T17" fmla="*/ 0 h 44"/>
                  <a:gd name="T18" fmla="*/ 20 w 41"/>
                  <a:gd name="T19" fmla="*/ 24 h 44"/>
                  <a:gd name="T20" fmla="*/ 32 w 41"/>
                  <a:gd name="T21" fmla="*/ 0 h 44"/>
                  <a:gd name="T22" fmla="*/ 41 w 41"/>
                  <a:gd name="T23" fmla="*/ 0 h 44"/>
                  <a:gd name="T24" fmla="*/ 41 w 41"/>
                  <a:gd name="T25" fmla="*/ 44 h 44"/>
                  <a:gd name="T26" fmla="*/ 32 w 41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4">
                    <a:moveTo>
                      <a:pt x="32" y="44"/>
                    </a:moveTo>
                    <a:lnTo>
                      <a:pt x="32" y="17"/>
                    </a:lnTo>
                    <a:lnTo>
                      <a:pt x="23" y="35"/>
                    </a:lnTo>
                    <a:lnTo>
                      <a:pt x="18" y="35"/>
                    </a:lnTo>
                    <a:lnTo>
                      <a:pt x="9" y="17"/>
                    </a:lnTo>
                    <a:lnTo>
                      <a:pt x="9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0" y="24"/>
                    </a:lnTo>
                    <a:lnTo>
                      <a:pt x="32" y="0"/>
                    </a:lnTo>
                    <a:lnTo>
                      <a:pt x="41" y="0"/>
                    </a:lnTo>
                    <a:lnTo>
                      <a:pt x="41" y="44"/>
                    </a:lnTo>
                    <a:lnTo>
                      <a:pt x="32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5"/>
              <p:cNvSpPr>
                <a:spLocks noEditPoints="1"/>
              </p:cNvSpPr>
              <p:nvPr userDrawn="1"/>
            </p:nvSpPr>
            <p:spPr bwMode="auto">
              <a:xfrm>
                <a:off x="4888" y="3962"/>
                <a:ext cx="33" cy="44"/>
              </a:xfrm>
              <a:custGeom>
                <a:avLst/>
                <a:gdLst>
                  <a:gd name="T0" fmla="*/ 22 w 26"/>
                  <a:gd name="T1" fmla="*/ 31 h 35"/>
                  <a:gd name="T2" fmla="*/ 13 w 26"/>
                  <a:gd name="T3" fmla="*/ 35 h 35"/>
                  <a:gd name="T4" fmla="*/ 4 w 26"/>
                  <a:gd name="T5" fmla="*/ 31 h 35"/>
                  <a:gd name="T6" fmla="*/ 0 w 26"/>
                  <a:gd name="T7" fmla="*/ 17 h 35"/>
                  <a:gd name="T8" fmla="*/ 4 w 26"/>
                  <a:gd name="T9" fmla="*/ 3 h 35"/>
                  <a:gd name="T10" fmla="*/ 13 w 26"/>
                  <a:gd name="T11" fmla="*/ 0 h 35"/>
                  <a:gd name="T12" fmla="*/ 22 w 26"/>
                  <a:gd name="T13" fmla="*/ 3 h 35"/>
                  <a:gd name="T14" fmla="*/ 26 w 26"/>
                  <a:gd name="T15" fmla="*/ 17 h 35"/>
                  <a:gd name="T16" fmla="*/ 22 w 26"/>
                  <a:gd name="T17" fmla="*/ 31 h 35"/>
                  <a:gd name="T18" fmla="*/ 17 w 26"/>
                  <a:gd name="T19" fmla="*/ 8 h 35"/>
                  <a:gd name="T20" fmla="*/ 13 w 26"/>
                  <a:gd name="T21" fmla="*/ 6 h 35"/>
                  <a:gd name="T22" fmla="*/ 9 w 26"/>
                  <a:gd name="T23" fmla="*/ 8 h 35"/>
                  <a:gd name="T24" fmla="*/ 7 w 26"/>
                  <a:gd name="T25" fmla="*/ 17 h 35"/>
                  <a:gd name="T26" fmla="*/ 9 w 26"/>
                  <a:gd name="T27" fmla="*/ 27 h 35"/>
                  <a:gd name="T28" fmla="*/ 13 w 26"/>
                  <a:gd name="T29" fmla="*/ 29 h 35"/>
                  <a:gd name="T30" fmla="*/ 17 w 26"/>
                  <a:gd name="T31" fmla="*/ 27 h 35"/>
                  <a:gd name="T32" fmla="*/ 19 w 26"/>
                  <a:gd name="T33" fmla="*/ 17 h 35"/>
                  <a:gd name="T34" fmla="*/ 17 w 26"/>
                  <a:gd name="T35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35">
                    <a:moveTo>
                      <a:pt x="22" y="31"/>
                    </a:moveTo>
                    <a:cubicBezTo>
                      <a:pt x="20" y="34"/>
                      <a:pt x="17" y="35"/>
                      <a:pt x="13" y="35"/>
                    </a:cubicBezTo>
                    <a:cubicBezTo>
                      <a:pt x="9" y="35"/>
                      <a:pt x="6" y="34"/>
                      <a:pt x="4" y="31"/>
                    </a:cubicBezTo>
                    <a:cubicBezTo>
                      <a:pt x="0" y="28"/>
                      <a:pt x="0" y="24"/>
                      <a:pt x="0" y="17"/>
                    </a:cubicBezTo>
                    <a:cubicBezTo>
                      <a:pt x="0" y="11"/>
                      <a:pt x="0" y="7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6" y="7"/>
                      <a:pt x="26" y="11"/>
                      <a:pt x="26" y="17"/>
                    </a:cubicBezTo>
                    <a:cubicBezTo>
                      <a:pt x="26" y="24"/>
                      <a:pt x="26" y="28"/>
                      <a:pt x="22" y="31"/>
                    </a:cubicBezTo>
                    <a:close/>
                    <a:moveTo>
                      <a:pt x="17" y="8"/>
                    </a:moveTo>
                    <a:cubicBezTo>
                      <a:pt x="16" y="6"/>
                      <a:pt x="15" y="6"/>
                      <a:pt x="13" y="6"/>
                    </a:cubicBezTo>
                    <a:cubicBezTo>
                      <a:pt x="11" y="6"/>
                      <a:pt x="10" y="6"/>
                      <a:pt x="9" y="8"/>
                    </a:cubicBezTo>
                    <a:cubicBezTo>
                      <a:pt x="7" y="9"/>
                      <a:pt x="7" y="11"/>
                      <a:pt x="7" y="17"/>
                    </a:cubicBezTo>
                    <a:cubicBezTo>
                      <a:pt x="7" y="24"/>
                      <a:pt x="7" y="26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5" y="29"/>
                      <a:pt x="16" y="28"/>
                      <a:pt x="17" y="27"/>
                    </a:cubicBezTo>
                    <a:cubicBezTo>
                      <a:pt x="19" y="26"/>
                      <a:pt x="19" y="24"/>
                      <a:pt x="19" y="17"/>
                    </a:cubicBezTo>
                    <a:cubicBezTo>
                      <a:pt x="19" y="11"/>
                      <a:pt x="19" y="9"/>
                      <a:pt x="17" y="8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6"/>
              <p:cNvSpPr>
                <a:spLocks noEditPoints="1"/>
              </p:cNvSpPr>
              <p:nvPr userDrawn="1"/>
            </p:nvSpPr>
            <p:spPr bwMode="auto">
              <a:xfrm>
                <a:off x="4941" y="3962"/>
                <a:ext cx="33" cy="44"/>
              </a:xfrm>
              <a:custGeom>
                <a:avLst/>
                <a:gdLst>
                  <a:gd name="T0" fmla="*/ 15 w 26"/>
                  <a:gd name="T1" fmla="*/ 35 h 35"/>
                  <a:gd name="T2" fmla="*/ 0 w 26"/>
                  <a:gd name="T3" fmla="*/ 35 h 35"/>
                  <a:gd name="T4" fmla="*/ 0 w 26"/>
                  <a:gd name="T5" fmla="*/ 0 h 35"/>
                  <a:gd name="T6" fmla="*/ 14 w 26"/>
                  <a:gd name="T7" fmla="*/ 0 h 35"/>
                  <a:gd name="T8" fmla="*/ 25 w 26"/>
                  <a:gd name="T9" fmla="*/ 10 h 35"/>
                  <a:gd name="T10" fmla="*/ 21 w 26"/>
                  <a:gd name="T11" fmla="*/ 17 h 35"/>
                  <a:gd name="T12" fmla="*/ 26 w 26"/>
                  <a:gd name="T13" fmla="*/ 25 h 35"/>
                  <a:gd name="T14" fmla="*/ 15 w 26"/>
                  <a:gd name="T15" fmla="*/ 35 h 35"/>
                  <a:gd name="T16" fmla="*/ 14 w 26"/>
                  <a:gd name="T17" fmla="*/ 6 h 35"/>
                  <a:gd name="T18" fmla="*/ 7 w 26"/>
                  <a:gd name="T19" fmla="*/ 6 h 35"/>
                  <a:gd name="T20" fmla="*/ 7 w 26"/>
                  <a:gd name="T21" fmla="*/ 14 h 35"/>
                  <a:gd name="T22" fmla="*/ 14 w 26"/>
                  <a:gd name="T23" fmla="*/ 14 h 35"/>
                  <a:gd name="T24" fmla="*/ 18 w 26"/>
                  <a:gd name="T25" fmla="*/ 10 h 35"/>
                  <a:gd name="T26" fmla="*/ 14 w 26"/>
                  <a:gd name="T27" fmla="*/ 6 h 35"/>
                  <a:gd name="T28" fmla="*/ 14 w 26"/>
                  <a:gd name="T29" fmla="*/ 20 h 35"/>
                  <a:gd name="T30" fmla="*/ 7 w 26"/>
                  <a:gd name="T31" fmla="*/ 20 h 35"/>
                  <a:gd name="T32" fmla="*/ 7 w 26"/>
                  <a:gd name="T33" fmla="*/ 29 h 35"/>
                  <a:gd name="T34" fmla="*/ 14 w 26"/>
                  <a:gd name="T35" fmla="*/ 29 h 35"/>
                  <a:gd name="T36" fmla="*/ 19 w 26"/>
                  <a:gd name="T37" fmla="*/ 24 h 35"/>
                  <a:gd name="T38" fmla="*/ 14 w 26"/>
                  <a:gd name="T39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35">
                    <a:moveTo>
                      <a:pt x="15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5" y="4"/>
                      <a:pt x="25" y="10"/>
                    </a:cubicBezTo>
                    <a:cubicBezTo>
                      <a:pt x="25" y="14"/>
                      <a:pt x="23" y="16"/>
                      <a:pt x="21" y="17"/>
                    </a:cubicBezTo>
                    <a:cubicBezTo>
                      <a:pt x="23" y="18"/>
                      <a:pt x="26" y="20"/>
                      <a:pt x="26" y="25"/>
                    </a:cubicBezTo>
                    <a:cubicBezTo>
                      <a:pt x="26" y="31"/>
                      <a:pt x="21" y="35"/>
                      <a:pt x="15" y="35"/>
                    </a:cubicBezTo>
                    <a:close/>
                    <a:moveTo>
                      <a:pt x="14" y="6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14"/>
                      <a:pt x="18" y="12"/>
                      <a:pt x="18" y="10"/>
                    </a:cubicBezTo>
                    <a:cubicBezTo>
                      <a:pt x="18" y="8"/>
                      <a:pt x="17" y="6"/>
                      <a:pt x="14" y="6"/>
                    </a:cubicBezTo>
                    <a:close/>
                    <a:moveTo>
                      <a:pt x="14" y="20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7" y="29"/>
                      <a:pt x="19" y="27"/>
                      <a:pt x="19" y="24"/>
                    </a:cubicBezTo>
                    <a:cubicBezTo>
                      <a:pt x="19" y="22"/>
                      <a:pt x="17" y="20"/>
                      <a:pt x="14" y="20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7"/>
              <p:cNvSpPr>
                <a:spLocks noChangeArrowheads="1"/>
              </p:cNvSpPr>
              <p:nvPr userDrawn="1"/>
            </p:nvSpPr>
            <p:spPr bwMode="auto">
              <a:xfrm>
                <a:off x="4994" y="3962"/>
                <a:ext cx="9" cy="44"/>
              </a:xfrm>
              <a:prstGeom prst="rect">
                <a:avLst/>
              </a:pr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8"/>
              <p:cNvSpPr>
                <a:spLocks/>
              </p:cNvSpPr>
              <p:nvPr userDrawn="1"/>
            </p:nvSpPr>
            <p:spPr bwMode="auto">
              <a:xfrm>
                <a:off x="5025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9 w 29"/>
                  <a:gd name="T5" fmla="*/ 0 h 44"/>
                  <a:gd name="T6" fmla="*/ 9 w 29"/>
                  <a:gd name="T7" fmla="*/ 36 h 44"/>
                  <a:gd name="T8" fmla="*/ 29 w 29"/>
                  <a:gd name="T9" fmla="*/ 36 h 44"/>
                  <a:gd name="T10" fmla="*/ 29 w 29"/>
                  <a:gd name="T11" fmla="*/ 44 h 44"/>
                  <a:gd name="T12" fmla="*/ 0 w 29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9"/>
              <p:cNvSpPr>
                <a:spLocks/>
              </p:cNvSpPr>
              <p:nvPr userDrawn="1"/>
            </p:nvSpPr>
            <p:spPr bwMode="auto">
              <a:xfrm>
                <a:off x="5073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29 w 29"/>
                  <a:gd name="T5" fmla="*/ 0 h 44"/>
                  <a:gd name="T6" fmla="*/ 29 w 29"/>
                  <a:gd name="T7" fmla="*/ 7 h 44"/>
                  <a:gd name="T8" fmla="*/ 9 w 29"/>
                  <a:gd name="T9" fmla="*/ 7 h 44"/>
                  <a:gd name="T10" fmla="*/ 9 w 29"/>
                  <a:gd name="T11" fmla="*/ 17 h 44"/>
                  <a:gd name="T12" fmla="*/ 27 w 29"/>
                  <a:gd name="T13" fmla="*/ 17 h 44"/>
                  <a:gd name="T14" fmla="*/ 27 w 29"/>
                  <a:gd name="T15" fmla="*/ 25 h 44"/>
                  <a:gd name="T16" fmla="*/ 9 w 29"/>
                  <a:gd name="T17" fmla="*/ 25 h 44"/>
                  <a:gd name="T18" fmla="*/ 9 w 29"/>
                  <a:gd name="T19" fmla="*/ 36 h 44"/>
                  <a:gd name="T20" fmla="*/ 29 w 29"/>
                  <a:gd name="T21" fmla="*/ 36 h 44"/>
                  <a:gd name="T22" fmla="*/ 29 w 29"/>
                  <a:gd name="T23" fmla="*/ 44 h 44"/>
                  <a:gd name="T24" fmla="*/ 0 w 29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29" y="7"/>
                    </a:lnTo>
                    <a:lnTo>
                      <a:pt x="9" y="7"/>
                    </a:lnTo>
                    <a:lnTo>
                      <a:pt x="9" y="17"/>
                    </a:lnTo>
                    <a:lnTo>
                      <a:pt x="27" y="17"/>
                    </a:lnTo>
                    <a:lnTo>
                      <a:pt x="27" y="25"/>
                    </a:lnTo>
                    <a:lnTo>
                      <a:pt x="9" y="25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20"/>
              <p:cNvSpPr>
                <a:spLocks noChangeArrowheads="1"/>
              </p:cNvSpPr>
              <p:nvPr userDrawn="1"/>
            </p:nvSpPr>
            <p:spPr bwMode="auto">
              <a:xfrm>
                <a:off x="5178" y="3968"/>
                <a:ext cx="24" cy="24"/>
              </a:xfrm>
              <a:prstGeom prst="ellipse">
                <a:avLst/>
              </a:prstGeom>
              <a:solidFill>
                <a:srgbClr val="E656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1"/>
              <p:cNvSpPr>
                <a:spLocks/>
              </p:cNvSpPr>
              <p:nvPr userDrawn="1"/>
            </p:nvSpPr>
            <p:spPr bwMode="auto">
              <a:xfrm>
                <a:off x="5280" y="3962"/>
                <a:ext cx="31" cy="44"/>
              </a:xfrm>
              <a:custGeom>
                <a:avLst/>
                <a:gdLst>
                  <a:gd name="T0" fmla="*/ 20 w 31"/>
                  <a:gd name="T1" fmla="*/ 7 h 44"/>
                  <a:gd name="T2" fmla="*/ 20 w 31"/>
                  <a:gd name="T3" fmla="*/ 44 h 44"/>
                  <a:gd name="T4" fmla="*/ 11 w 31"/>
                  <a:gd name="T5" fmla="*/ 44 h 44"/>
                  <a:gd name="T6" fmla="*/ 11 w 31"/>
                  <a:gd name="T7" fmla="*/ 7 h 44"/>
                  <a:gd name="T8" fmla="*/ 0 w 31"/>
                  <a:gd name="T9" fmla="*/ 7 h 44"/>
                  <a:gd name="T10" fmla="*/ 0 w 31"/>
                  <a:gd name="T11" fmla="*/ 0 h 44"/>
                  <a:gd name="T12" fmla="*/ 31 w 31"/>
                  <a:gd name="T13" fmla="*/ 0 h 44"/>
                  <a:gd name="T14" fmla="*/ 31 w 31"/>
                  <a:gd name="T15" fmla="*/ 7 h 44"/>
                  <a:gd name="T16" fmla="*/ 20 w 31"/>
                  <a:gd name="T1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4">
                    <a:moveTo>
                      <a:pt x="20" y="7"/>
                    </a:moveTo>
                    <a:lnTo>
                      <a:pt x="20" y="44"/>
                    </a:lnTo>
                    <a:lnTo>
                      <a:pt x="11" y="44"/>
                    </a:lnTo>
                    <a:lnTo>
                      <a:pt x="11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2"/>
              <p:cNvSpPr>
                <a:spLocks/>
              </p:cNvSpPr>
              <p:nvPr userDrawn="1"/>
            </p:nvSpPr>
            <p:spPr bwMode="auto">
              <a:xfrm>
                <a:off x="5330" y="3962"/>
                <a:ext cx="32" cy="44"/>
              </a:xfrm>
              <a:custGeom>
                <a:avLst/>
                <a:gdLst>
                  <a:gd name="T0" fmla="*/ 25 w 32"/>
                  <a:gd name="T1" fmla="*/ 44 h 44"/>
                  <a:gd name="T2" fmla="*/ 25 w 32"/>
                  <a:gd name="T3" fmla="*/ 25 h 44"/>
                  <a:gd name="T4" fmla="*/ 9 w 32"/>
                  <a:gd name="T5" fmla="*/ 25 h 44"/>
                  <a:gd name="T6" fmla="*/ 9 w 32"/>
                  <a:gd name="T7" fmla="*/ 44 h 44"/>
                  <a:gd name="T8" fmla="*/ 0 w 32"/>
                  <a:gd name="T9" fmla="*/ 44 h 44"/>
                  <a:gd name="T10" fmla="*/ 0 w 32"/>
                  <a:gd name="T11" fmla="*/ 0 h 44"/>
                  <a:gd name="T12" fmla="*/ 9 w 32"/>
                  <a:gd name="T13" fmla="*/ 0 h 44"/>
                  <a:gd name="T14" fmla="*/ 9 w 32"/>
                  <a:gd name="T15" fmla="*/ 17 h 44"/>
                  <a:gd name="T16" fmla="*/ 25 w 32"/>
                  <a:gd name="T17" fmla="*/ 17 h 44"/>
                  <a:gd name="T18" fmla="*/ 25 w 32"/>
                  <a:gd name="T19" fmla="*/ 0 h 44"/>
                  <a:gd name="T20" fmla="*/ 32 w 32"/>
                  <a:gd name="T21" fmla="*/ 0 h 44"/>
                  <a:gd name="T22" fmla="*/ 32 w 32"/>
                  <a:gd name="T23" fmla="*/ 44 h 44"/>
                  <a:gd name="T24" fmla="*/ 25 w 32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4">
                    <a:moveTo>
                      <a:pt x="25" y="44"/>
                    </a:moveTo>
                    <a:lnTo>
                      <a:pt x="25" y="25"/>
                    </a:lnTo>
                    <a:lnTo>
                      <a:pt x="9" y="25"/>
                    </a:lnTo>
                    <a:lnTo>
                      <a:pt x="9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7"/>
                    </a:lnTo>
                    <a:lnTo>
                      <a:pt x="25" y="17"/>
                    </a:lnTo>
                    <a:lnTo>
                      <a:pt x="25" y="0"/>
                    </a:lnTo>
                    <a:lnTo>
                      <a:pt x="32" y="0"/>
                    </a:lnTo>
                    <a:lnTo>
                      <a:pt x="32" y="44"/>
                    </a:lnTo>
                    <a:lnTo>
                      <a:pt x="25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3"/>
              <p:cNvSpPr>
                <a:spLocks noEditPoints="1"/>
              </p:cNvSpPr>
              <p:nvPr userDrawn="1"/>
            </p:nvSpPr>
            <p:spPr bwMode="auto">
              <a:xfrm>
                <a:off x="5385" y="3962"/>
                <a:ext cx="33" cy="44"/>
              </a:xfrm>
              <a:custGeom>
                <a:avLst/>
                <a:gdLst>
                  <a:gd name="T0" fmla="*/ 18 w 26"/>
                  <a:gd name="T1" fmla="*/ 35 h 35"/>
                  <a:gd name="T2" fmla="*/ 12 w 26"/>
                  <a:gd name="T3" fmla="*/ 21 h 35"/>
                  <a:gd name="T4" fmla="*/ 7 w 26"/>
                  <a:gd name="T5" fmla="*/ 21 h 35"/>
                  <a:gd name="T6" fmla="*/ 7 w 26"/>
                  <a:gd name="T7" fmla="*/ 35 h 35"/>
                  <a:gd name="T8" fmla="*/ 0 w 26"/>
                  <a:gd name="T9" fmla="*/ 35 h 35"/>
                  <a:gd name="T10" fmla="*/ 0 w 26"/>
                  <a:gd name="T11" fmla="*/ 0 h 35"/>
                  <a:gd name="T12" fmla="*/ 14 w 26"/>
                  <a:gd name="T13" fmla="*/ 0 h 35"/>
                  <a:gd name="T14" fmla="*/ 25 w 26"/>
                  <a:gd name="T15" fmla="*/ 11 h 35"/>
                  <a:gd name="T16" fmla="*/ 19 w 26"/>
                  <a:gd name="T17" fmla="*/ 20 h 35"/>
                  <a:gd name="T18" fmla="*/ 26 w 26"/>
                  <a:gd name="T19" fmla="*/ 35 h 35"/>
                  <a:gd name="T20" fmla="*/ 18 w 26"/>
                  <a:gd name="T21" fmla="*/ 35 h 35"/>
                  <a:gd name="T22" fmla="*/ 13 w 26"/>
                  <a:gd name="T23" fmla="*/ 6 h 35"/>
                  <a:gd name="T24" fmla="*/ 7 w 26"/>
                  <a:gd name="T25" fmla="*/ 6 h 35"/>
                  <a:gd name="T26" fmla="*/ 7 w 26"/>
                  <a:gd name="T27" fmla="*/ 15 h 35"/>
                  <a:gd name="T28" fmla="*/ 13 w 26"/>
                  <a:gd name="T29" fmla="*/ 15 h 35"/>
                  <a:gd name="T30" fmla="*/ 18 w 26"/>
                  <a:gd name="T31" fmla="*/ 11 h 35"/>
                  <a:gd name="T32" fmla="*/ 13 w 26"/>
                  <a:gd name="T3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35">
                    <a:moveTo>
                      <a:pt x="18" y="35"/>
                    </a:moveTo>
                    <a:cubicBezTo>
                      <a:pt x="12" y="21"/>
                      <a:pt x="12" y="21"/>
                      <a:pt x="12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5" y="5"/>
                      <a:pt x="25" y="11"/>
                    </a:cubicBezTo>
                    <a:cubicBezTo>
                      <a:pt x="25" y="15"/>
                      <a:pt x="22" y="18"/>
                      <a:pt x="19" y="20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18" y="35"/>
                    </a:lnTo>
                    <a:close/>
                    <a:moveTo>
                      <a:pt x="13" y="6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6" y="15"/>
                      <a:pt x="18" y="13"/>
                      <a:pt x="18" y="11"/>
                    </a:cubicBezTo>
                    <a:cubicBezTo>
                      <a:pt x="18" y="8"/>
                      <a:pt x="16" y="6"/>
                      <a:pt x="13" y="6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4"/>
              <p:cNvSpPr>
                <a:spLocks/>
              </p:cNvSpPr>
              <p:nvPr userDrawn="1"/>
            </p:nvSpPr>
            <p:spPr bwMode="auto">
              <a:xfrm>
                <a:off x="5438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29 w 29"/>
                  <a:gd name="T5" fmla="*/ 0 h 44"/>
                  <a:gd name="T6" fmla="*/ 29 w 29"/>
                  <a:gd name="T7" fmla="*/ 7 h 44"/>
                  <a:gd name="T8" fmla="*/ 9 w 29"/>
                  <a:gd name="T9" fmla="*/ 7 h 44"/>
                  <a:gd name="T10" fmla="*/ 9 w 29"/>
                  <a:gd name="T11" fmla="*/ 17 h 44"/>
                  <a:gd name="T12" fmla="*/ 26 w 29"/>
                  <a:gd name="T13" fmla="*/ 17 h 44"/>
                  <a:gd name="T14" fmla="*/ 26 w 29"/>
                  <a:gd name="T15" fmla="*/ 25 h 44"/>
                  <a:gd name="T16" fmla="*/ 9 w 29"/>
                  <a:gd name="T17" fmla="*/ 25 h 44"/>
                  <a:gd name="T18" fmla="*/ 9 w 29"/>
                  <a:gd name="T19" fmla="*/ 36 h 44"/>
                  <a:gd name="T20" fmla="*/ 29 w 29"/>
                  <a:gd name="T21" fmla="*/ 36 h 44"/>
                  <a:gd name="T22" fmla="*/ 29 w 29"/>
                  <a:gd name="T23" fmla="*/ 44 h 44"/>
                  <a:gd name="T24" fmla="*/ 0 w 29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29" y="7"/>
                    </a:lnTo>
                    <a:lnTo>
                      <a:pt x="9" y="7"/>
                    </a:lnTo>
                    <a:lnTo>
                      <a:pt x="9" y="17"/>
                    </a:lnTo>
                    <a:lnTo>
                      <a:pt x="26" y="17"/>
                    </a:lnTo>
                    <a:lnTo>
                      <a:pt x="26" y="25"/>
                    </a:lnTo>
                    <a:lnTo>
                      <a:pt x="9" y="25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5"/>
              <p:cNvSpPr>
                <a:spLocks noEditPoints="1"/>
              </p:cNvSpPr>
              <p:nvPr userDrawn="1"/>
            </p:nvSpPr>
            <p:spPr bwMode="auto">
              <a:xfrm>
                <a:off x="5485" y="3962"/>
                <a:ext cx="38" cy="44"/>
              </a:xfrm>
              <a:custGeom>
                <a:avLst/>
                <a:gdLst>
                  <a:gd name="T0" fmla="*/ 29 w 38"/>
                  <a:gd name="T1" fmla="*/ 44 h 44"/>
                  <a:gd name="T2" fmla="*/ 27 w 38"/>
                  <a:gd name="T3" fmla="*/ 36 h 44"/>
                  <a:gd name="T4" fmla="*/ 12 w 38"/>
                  <a:gd name="T5" fmla="*/ 36 h 44"/>
                  <a:gd name="T6" fmla="*/ 9 w 38"/>
                  <a:gd name="T7" fmla="*/ 44 h 44"/>
                  <a:gd name="T8" fmla="*/ 0 w 38"/>
                  <a:gd name="T9" fmla="*/ 44 h 44"/>
                  <a:gd name="T10" fmla="*/ 15 w 38"/>
                  <a:gd name="T11" fmla="*/ 0 h 44"/>
                  <a:gd name="T12" fmla="*/ 23 w 38"/>
                  <a:gd name="T13" fmla="*/ 0 h 44"/>
                  <a:gd name="T14" fmla="*/ 38 w 38"/>
                  <a:gd name="T15" fmla="*/ 44 h 44"/>
                  <a:gd name="T16" fmla="*/ 29 w 38"/>
                  <a:gd name="T17" fmla="*/ 44 h 44"/>
                  <a:gd name="T18" fmla="*/ 19 w 38"/>
                  <a:gd name="T19" fmla="*/ 12 h 44"/>
                  <a:gd name="T20" fmla="*/ 14 w 38"/>
                  <a:gd name="T21" fmla="*/ 29 h 44"/>
                  <a:gd name="T22" fmla="*/ 24 w 38"/>
                  <a:gd name="T23" fmla="*/ 29 h 44"/>
                  <a:gd name="T24" fmla="*/ 19 w 38"/>
                  <a:gd name="T25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44">
                    <a:moveTo>
                      <a:pt x="29" y="44"/>
                    </a:moveTo>
                    <a:lnTo>
                      <a:pt x="27" y="36"/>
                    </a:lnTo>
                    <a:lnTo>
                      <a:pt x="12" y="36"/>
                    </a:lnTo>
                    <a:lnTo>
                      <a:pt x="9" y="44"/>
                    </a:lnTo>
                    <a:lnTo>
                      <a:pt x="0" y="44"/>
                    </a:lnTo>
                    <a:lnTo>
                      <a:pt x="15" y="0"/>
                    </a:lnTo>
                    <a:lnTo>
                      <a:pt x="23" y="0"/>
                    </a:lnTo>
                    <a:lnTo>
                      <a:pt x="38" y="44"/>
                    </a:lnTo>
                    <a:lnTo>
                      <a:pt x="29" y="44"/>
                    </a:lnTo>
                    <a:close/>
                    <a:moveTo>
                      <a:pt x="19" y="12"/>
                    </a:moveTo>
                    <a:lnTo>
                      <a:pt x="14" y="29"/>
                    </a:lnTo>
                    <a:lnTo>
                      <a:pt x="24" y="29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26"/>
              <p:cNvSpPr>
                <a:spLocks/>
              </p:cNvSpPr>
              <p:nvPr userDrawn="1"/>
            </p:nvSpPr>
            <p:spPr bwMode="auto">
              <a:xfrm>
                <a:off x="5535" y="3962"/>
                <a:ext cx="31" cy="44"/>
              </a:xfrm>
              <a:custGeom>
                <a:avLst/>
                <a:gdLst>
                  <a:gd name="T0" fmla="*/ 20 w 31"/>
                  <a:gd name="T1" fmla="*/ 7 h 44"/>
                  <a:gd name="T2" fmla="*/ 20 w 31"/>
                  <a:gd name="T3" fmla="*/ 44 h 44"/>
                  <a:gd name="T4" fmla="*/ 11 w 31"/>
                  <a:gd name="T5" fmla="*/ 44 h 44"/>
                  <a:gd name="T6" fmla="*/ 11 w 31"/>
                  <a:gd name="T7" fmla="*/ 7 h 44"/>
                  <a:gd name="T8" fmla="*/ 0 w 31"/>
                  <a:gd name="T9" fmla="*/ 7 h 44"/>
                  <a:gd name="T10" fmla="*/ 0 w 31"/>
                  <a:gd name="T11" fmla="*/ 0 h 44"/>
                  <a:gd name="T12" fmla="*/ 31 w 31"/>
                  <a:gd name="T13" fmla="*/ 0 h 44"/>
                  <a:gd name="T14" fmla="*/ 31 w 31"/>
                  <a:gd name="T15" fmla="*/ 7 h 44"/>
                  <a:gd name="T16" fmla="*/ 20 w 31"/>
                  <a:gd name="T1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4">
                    <a:moveTo>
                      <a:pt x="20" y="7"/>
                    </a:moveTo>
                    <a:lnTo>
                      <a:pt x="20" y="44"/>
                    </a:lnTo>
                    <a:lnTo>
                      <a:pt x="11" y="44"/>
                    </a:lnTo>
                    <a:lnTo>
                      <a:pt x="11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7"/>
              <p:cNvSpPr>
                <a:spLocks noEditPoints="1"/>
              </p:cNvSpPr>
              <p:nvPr userDrawn="1"/>
            </p:nvSpPr>
            <p:spPr bwMode="auto">
              <a:xfrm>
                <a:off x="5613" y="3962"/>
                <a:ext cx="32" cy="44"/>
              </a:xfrm>
              <a:custGeom>
                <a:avLst/>
                <a:gdLst>
                  <a:gd name="T0" fmla="*/ 13 w 25"/>
                  <a:gd name="T1" fmla="*/ 22 h 35"/>
                  <a:gd name="T2" fmla="*/ 6 w 25"/>
                  <a:gd name="T3" fmla="*/ 22 h 35"/>
                  <a:gd name="T4" fmla="*/ 6 w 25"/>
                  <a:gd name="T5" fmla="*/ 35 h 35"/>
                  <a:gd name="T6" fmla="*/ 0 w 25"/>
                  <a:gd name="T7" fmla="*/ 35 h 35"/>
                  <a:gd name="T8" fmla="*/ 0 w 25"/>
                  <a:gd name="T9" fmla="*/ 0 h 35"/>
                  <a:gd name="T10" fmla="*/ 13 w 25"/>
                  <a:gd name="T11" fmla="*/ 0 h 35"/>
                  <a:gd name="T12" fmla="*/ 25 w 25"/>
                  <a:gd name="T13" fmla="*/ 11 h 35"/>
                  <a:gd name="T14" fmla="*/ 13 w 25"/>
                  <a:gd name="T15" fmla="*/ 22 h 35"/>
                  <a:gd name="T16" fmla="*/ 13 w 25"/>
                  <a:gd name="T17" fmla="*/ 6 h 35"/>
                  <a:gd name="T18" fmla="*/ 6 w 25"/>
                  <a:gd name="T19" fmla="*/ 6 h 35"/>
                  <a:gd name="T20" fmla="*/ 6 w 25"/>
                  <a:gd name="T21" fmla="*/ 15 h 35"/>
                  <a:gd name="T22" fmla="*/ 13 w 25"/>
                  <a:gd name="T23" fmla="*/ 15 h 35"/>
                  <a:gd name="T24" fmla="*/ 18 w 25"/>
                  <a:gd name="T25" fmla="*/ 11 h 35"/>
                  <a:gd name="T26" fmla="*/ 13 w 25"/>
                  <a:gd name="T2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35">
                    <a:moveTo>
                      <a:pt x="13" y="22"/>
                    </a:moveTo>
                    <a:cubicBezTo>
                      <a:pt x="6" y="22"/>
                      <a:pt x="6" y="22"/>
                      <a:pt x="6" y="22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5" y="5"/>
                      <a:pt x="25" y="11"/>
                    </a:cubicBezTo>
                    <a:cubicBezTo>
                      <a:pt x="25" y="17"/>
                      <a:pt x="20" y="22"/>
                      <a:pt x="13" y="22"/>
                    </a:cubicBezTo>
                    <a:close/>
                    <a:moveTo>
                      <a:pt x="13" y="6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6" y="15"/>
                      <a:pt x="18" y="14"/>
                      <a:pt x="18" y="11"/>
                    </a:cubicBezTo>
                    <a:cubicBezTo>
                      <a:pt x="18" y="8"/>
                      <a:pt x="16" y="6"/>
                      <a:pt x="13" y="6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8"/>
              <p:cNvSpPr>
                <a:spLocks noEditPoints="1"/>
              </p:cNvSpPr>
              <p:nvPr userDrawn="1"/>
            </p:nvSpPr>
            <p:spPr bwMode="auto">
              <a:xfrm>
                <a:off x="5664" y="3962"/>
                <a:ext cx="33" cy="44"/>
              </a:xfrm>
              <a:custGeom>
                <a:avLst/>
                <a:gdLst>
                  <a:gd name="T0" fmla="*/ 18 w 26"/>
                  <a:gd name="T1" fmla="*/ 35 h 35"/>
                  <a:gd name="T2" fmla="*/ 12 w 26"/>
                  <a:gd name="T3" fmla="*/ 21 h 35"/>
                  <a:gd name="T4" fmla="*/ 7 w 26"/>
                  <a:gd name="T5" fmla="*/ 21 h 35"/>
                  <a:gd name="T6" fmla="*/ 7 w 26"/>
                  <a:gd name="T7" fmla="*/ 35 h 35"/>
                  <a:gd name="T8" fmla="*/ 0 w 26"/>
                  <a:gd name="T9" fmla="*/ 35 h 35"/>
                  <a:gd name="T10" fmla="*/ 0 w 26"/>
                  <a:gd name="T11" fmla="*/ 0 h 35"/>
                  <a:gd name="T12" fmla="*/ 14 w 26"/>
                  <a:gd name="T13" fmla="*/ 0 h 35"/>
                  <a:gd name="T14" fmla="*/ 25 w 26"/>
                  <a:gd name="T15" fmla="*/ 11 h 35"/>
                  <a:gd name="T16" fmla="*/ 19 w 26"/>
                  <a:gd name="T17" fmla="*/ 20 h 35"/>
                  <a:gd name="T18" fmla="*/ 26 w 26"/>
                  <a:gd name="T19" fmla="*/ 35 h 35"/>
                  <a:gd name="T20" fmla="*/ 18 w 26"/>
                  <a:gd name="T21" fmla="*/ 35 h 35"/>
                  <a:gd name="T22" fmla="*/ 13 w 26"/>
                  <a:gd name="T23" fmla="*/ 6 h 35"/>
                  <a:gd name="T24" fmla="*/ 7 w 26"/>
                  <a:gd name="T25" fmla="*/ 6 h 35"/>
                  <a:gd name="T26" fmla="*/ 7 w 26"/>
                  <a:gd name="T27" fmla="*/ 15 h 35"/>
                  <a:gd name="T28" fmla="*/ 13 w 26"/>
                  <a:gd name="T29" fmla="*/ 15 h 35"/>
                  <a:gd name="T30" fmla="*/ 18 w 26"/>
                  <a:gd name="T31" fmla="*/ 11 h 35"/>
                  <a:gd name="T32" fmla="*/ 13 w 26"/>
                  <a:gd name="T3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35">
                    <a:moveTo>
                      <a:pt x="18" y="35"/>
                    </a:moveTo>
                    <a:cubicBezTo>
                      <a:pt x="12" y="21"/>
                      <a:pt x="12" y="21"/>
                      <a:pt x="12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5" y="5"/>
                      <a:pt x="25" y="11"/>
                    </a:cubicBezTo>
                    <a:cubicBezTo>
                      <a:pt x="25" y="15"/>
                      <a:pt x="22" y="18"/>
                      <a:pt x="19" y="20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18" y="35"/>
                    </a:lnTo>
                    <a:close/>
                    <a:moveTo>
                      <a:pt x="13" y="6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6" y="15"/>
                      <a:pt x="18" y="13"/>
                      <a:pt x="18" y="11"/>
                    </a:cubicBezTo>
                    <a:cubicBezTo>
                      <a:pt x="18" y="8"/>
                      <a:pt x="16" y="6"/>
                      <a:pt x="13" y="6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9"/>
              <p:cNvSpPr>
                <a:spLocks/>
              </p:cNvSpPr>
              <p:nvPr userDrawn="1"/>
            </p:nvSpPr>
            <p:spPr bwMode="auto">
              <a:xfrm>
                <a:off x="5717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29 w 29"/>
                  <a:gd name="T5" fmla="*/ 0 h 44"/>
                  <a:gd name="T6" fmla="*/ 29 w 29"/>
                  <a:gd name="T7" fmla="*/ 7 h 44"/>
                  <a:gd name="T8" fmla="*/ 9 w 29"/>
                  <a:gd name="T9" fmla="*/ 7 h 44"/>
                  <a:gd name="T10" fmla="*/ 9 w 29"/>
                  <a:gd name="T11" fmla="*/ 17 h 44"/>
                  <a:gd name="T12" fmla="*/ 26 w 29"/>
                  <a:gd name="T13" fmla="*/ 17 h 44"/>
                  <a:gd name="T14" fmla="*/ 26 w 29"/>
                  <a:gd name="T15" fmla="*/ 25 h 44"/>
                  <a:gd name="T16" fmla="*/ 9 w 29"/>
                  <a:gd name="T17" fmla="*/ 25 h 44"/>
                  <a:gd name="T18" fmla="*/ 9 w 29"/>
                  <a:gd name="T19" fmla="*/ 36 h 44"/>
                  <a:gd name="T20" fmla="*/ 29 w 29"/>
                  <a:gd name="T21" fmla="*/ 36 h 44"/>
                  <a:gd name="T22" fmla="*/ 29 w 29"/>
                  <a:gd name="T23" fmla="*/ 44 h 44"/>
                  <a:gd name="T24" fmla="*/ 0 w 29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29" y="7"/>
                    </a:lnTo>
                    <a:lnTo>
                      <a:pt x="9" y="7"/>
                    </a:lnTo>
                    <a:lnTo>
                      <a:pt x="9" y="17"/>
                    </a:lnTo>
                    <a:lnTo>
                      <a:pt x="26" y="17"/>
                    </a:lnTo>
                    <a:lnTo>
                      <a:pt x="26" y="25"/>
                    </a:lnTo>
                    <a:lnTo>
                      <a:pt x="9" y="25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0"/>
              <p:cNvSpPr>
                <a:spLocks/>
              </p:cNvSpPr>
              <p:nvPr userDrawn="1"/>
            </p:nvSpPr>
            <p:spPr bwMode="auto">
              <a:xfrm>
                <a:off x="5764" y="3962"/>
                <a:ext cx="36" cy="44"/>
              </a:xfrm>
              <a:custGeom>
                <a:avLst/>
                <a:gdLst>
                  <a:gd name="T0" fmla="*/ 20 w 36"/>
                  <a:gd name="T1" fmla="*/ 44 h 44"/>
                  <a:gd name="T2" fmla="*/ 14 w 36"/>
                  <a:gd name="T3" fmla="*/ 44 h 44"/>
                  <a:gd name="T4" fmla="*/ 0 w 36"/>
                  <a:gd name="T5" fmla="*/ 0 h 44"/>
                  <a:gd name="T6" fmla="*/ 9 w 36"/>
                  <a:gd name="T7" fmla="*/ 0 h 44"/>
                  <a:gd name="T8" fmla="*/ 18 w 36"/>
                  <a:gd name="T9" fmla="*/ 29 h 44"/>
                  <a:gd name="T10" fmla="*/ 27 w 36"/>
                  <a:gd name="T11" fmla="*/ 0 h 44"/>
                  <a:gd name="T12" fmla="*/ 36 w 36"/>
                  <a:gd name="T13" fmla="*/ 0 h 44"/>
                  <a:gd name="T14" fmla="*/ 20 w 36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4">
                    <a:moveTo>
                      <a:pt x="20" y="44"/>
                    </a:moveTo>
                    <a:lnTo>
                      <a:pt x="14" y="4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8" y="29"/>
                    </a:lnTo>
                    <a:lnTo>
                      <a:pt x="27" y="0"/>
                    </a:lnTo>
                    <a:lnTo>
                      <a:pt x="36" y="0"/>
                    </a:lnTo>
                    <a:lnTo>
                      <a:pt x="2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1"/>
              <p:cNvSpPr>
                <a:spLocks/>
              </p:cNvSpPr>
              <p:nvPr userDrawn="1"/>
            </p:nvSpPr>
            <p:spPr bwMode="auto">
              <a:xfrm>
                <a:off x="5817" y="3962"/>
                <a:ext cx="29" cy="44"/>
              </a:xfrm>
              <a:custGeom>
                <a:avLst/>
                <a:gdLst>
                  <a:gd name="T0" fmla="*/ 0 w 29"/>
                  <a:gd name="T1" fmla="*/ 44 h 44"/>
                  <a:gd name="T2" fmla="*/ 0 w 29"/>
                  <a:gd name="T3" fmla="*/ 0 h 44"/>
                  <a:gd name="T4" fmla="*/ 29 w 29"/>
                  <a:gd name="T5" fmla="*/ 0 h 44"/>
                  <a:gd name="T6" fmla="*/ 29 w 29"/>
                  <a:gd name="T7" fmla="*/ 7 h 44"/>
                  <a:gd name="T8" fmla="*/ 9 w 29"/>
                  <a:gd name="T9" fmla="*/ 7 h 44"/>
                  <a:gd name="T10" fmla="*/ 9 w 29"/>
                  <a:gd name="T11" fmla="*/ 17 h 44"/>
                  <a:gd name="T12" fmla="*/ 27 w 29"/>
                  <a:gd name="T13" fmla="*/ 17 h 44"/>
                  <a:gd name="T14" fmla="*/ 27 w 29"/>
                  <a:gd name="T15" fmla="*/ 25 h 44"/>
                  <a:gd name="T16" fmla="*/ 9 w 29"/>
                  <a:gd name="T17" fmla="*/ 25 h 44"/>
                  <a:gd name="T18" fmla="*/ 9 w 29"/>
                  <a:gd name="T19" fmla="*/ 36 h 44"/>
                  <a:gd name="T20" fmla="*/ 29 w 29"/>
                  <a:gd name="T21" fmla="*/ 36 h 44"/>
                  <a:gd name="T22" fmla="*/ 29 w 29"/>
                  <a:gd name="T23" fmla="*/ 44 h 44"/>
                  <a:gd name="T24" fmla="*/ 0 w 29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44">
                    <a:moveTo>
                      <a:pt x="0" y="44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29" y="7"/>
                    </a:lnTo>
                    <a:lnTo>
                      <a:pt x="9" y="7"/>
                    </a:lnTo>
                    <a:lnTo>
                      <a:pt x="9" y="17"/>
                    </a:lnTo>
                    <a:lnTo>
                      <a:pt x="27" y="17"/>
                    </a:lnTo>
                    <a:lnTo>
                      <a:pt x="27" y="25"/>
                    </a:lnTo>
                    <a:lnTo>
                      <a:pt x="9" y="25"/>
                    </a:lnTo>
                    <a:lnTo>
                      <a:pt x="9" y="36"/>
                    </a:lnTo>
                    <a:lnTo>
                      <a:pt x="29" y="36"/>
                    </a:lnTo>
                    <a:lnTo>
                      <a:pt x="29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2"/>
              <p:cNvSpPr>
                <a:spLocks/>
              </p:cNvSpPr>
              <p:nvPr userDrawn="1"/>
            </p:nvSpPr>
            <p:spPr bwMode="auto">
              <a:xfrm>
                <a:off x="5868" y="3962"/>
                <a:ext cx="33" cy="44"/>
              </a:xfrm>
              <a:custGeom>
                <a:avLst/>
                <a:gdLst>
                  <a:gd name="T0" fmla="*/ 25 w 33"/>
                  <a:gd name="T1" fmla="*/ 44 h 44"/>
                  <a:gd name="T2" fmla="*/ 8 w 33"/>
                  <a:gd name="T3" fmla="*/ 16 h 44"/>
                  <a:gd name="T4" fmla="*/ 8 w 33"/>
                  <a:gd name="T5" fmla="*/ 44 h 44"/>
                  <a:gd name="T6" fmla="*/ 0 w 33"/>
                  <a:gd name="T7" fmla="*/ 44 h 44"/>
                  <a:gd name="T8" fmla="*/ 0 w 33"/>
                  <a:gd name="T9" fmla="*/ 0 h 44"/>
                  <a:gd name="T10" fmla="*/ 8 w 33"/>
                  <a:gd name="T11" fmla="*/ 0 h 44"/>
                  <a:gd name="T12" fmla="*/ 24 w 33"/>
                  <a:gd name="T13" fmla="*/ 26 h 44"/>
                  <a:gd name="T14" fmla="*/ 24 w 33"/>
                  <a:gd name="T15" fmla="*/ 0 h 44"/>
                  <a:gd name="T16" fmla="*/ 33 w 33"/>
                  <a:gd name="T17" fmla="*/ 0 h 44"/>
                  <a:gd name="T18" fmla="*/ 33 w 33"/>
                  <a:gd name="T19" fmla="*/ 44 h 44"/>
                  <a:gd name="T20" fmla="*/ 25 w 33"/>
                  <a:gd name="T2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4">
                    <a:moveTo>
                      <a:pt x="25" y="44"/>
                    </a:moveTo>
                    <a:lnTo>
                      <a:pt x="8" y="16"/>
                    </a:lnTo>
                    <a:lnTo>
                      <a:pt x="8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4" y="26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3" y="44"/>
                    </a:lnTo>
                    <a:lnTo>
                      <a:pt x="25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"/>
              <p:cNvSpPr>
                <a:spLocks/>
              </p:cNvSpPr>
              <p:nvPr userDrawn="1"/>
            </p:nvSpPr>
            <p:spPr bwMode="auto">
              <a:xfrm>
                <a:off x="5920" y="3962"/>
                <a:ext cx="32" cy="44"/>
              </a:xfrm>
              <a:custGeom>
                <a:avLst/>
                <a:gdLst>
                  <a:gd name="T0" fmla="*/ 20 w 32"/>
                  <a:gd name="T1" fmla="*/ 7 h 44"/>
                  <a:gd name="T2" fmla="*/ 20 w 32"/>
                  <a:gd name="T3" fmla="*/ 44 h 44"/>
                  <a:gd name="T4" fmla="*/ 13 w 32"/>
                  <a:gd name="T5" fmla="*/ 44 h 44"/>
                  <a:gd name="T6" fmla="*/ 13 w 32"/>
                  <a:gd name="T7" fmla="*/ 7 h 44"/>
                  <a:gd name="T8" fmla="*/ 0 w 32"/>
                  <a:gd name="T9" fmla="*/ 7 h 44"/>
                  <a:gd name="T10" fmla="*/ 0 w 32"/>
                  <a:gd name="T11" fmla="*/ 0 h 44"/>
                  <a:gd name="T12" fmla="*/ 32 w 32"/>
                  <a:gd name="T13" fmla="*/ 0 h 44"/>
                  <a:gd name="T14" fmla="*/ 32 w 32"/>
                  <a:gd name="T15" fmla="*/ 7 h 44"/>
                  <a:gd name="T16" fmla="*/ 20 w 32"/>
                  <a:gd name="T17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4">
                    <a:moveTo>
                      <a:pt x="20" y="7"/>
                    </a:moveTo>
                    <a:lnTo>
                      <a:pt x="20" y="44"/>
                    </a:lnTo>
                    <a:lnTo>
                      <a:pt x="13" y="44"/>
                    </a:lnTo>
                    <a:lnTo>
                      <a:pt x="13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2" y="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34"/>
              <p:cNvSpPr>
                <a:spLocks noChangeArrowheads="1"/>
              </p:cNvSpPr>
              <p:nvPr userDrawn="1"/>
            </p:nvSpPr>
            <p:spPr bwMode="auto">
              <a:xfrm>
                <a:off x="5972" y="3962"/>
                <a:ext cx="9" cy="44"/>
              </a:xfrm>
              <a:prstGeom prst="rect">
                <a:avLst/>
              </a:pr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5"/>
              <p:cNvSpPr>
                <a:spLocks noEditPoints="1"/>
              </p:cNvSpPr>
              <p:nvPr userDrawn="1"/>
            </p:nvSpPr>
            <p:spPr bwMode="auto">
              <a:xfrm>
                <a:off x="6001" y="3962"/>
                <a:ext cx="33" cy="44"/>
              </a:xfrm>
              <a:custGeom>
                <a:avLst/>
                <a:gdLst>
                  <a:gd name="T0" fmla="*/ 22 w 26"/>
                  <a:gd name="T1" fmla="*/ 31 h 35"/>
                  <a:gd name="T2" fmla="*/ 13 w 26"/>
                  <a:gd name="T3" fmla="*/ 35 h 35"/>
                  <a:gd name="T4" fmla="*/ 4 w 26"/>
                  <a:gd name="T5" fmla="*/ 31 h 35"/>
                  <a:gd name="T6" fmla="*/ 0 w 26"/>
                  <a:gd name="T7" fmla="*/ 17 h 35"/>
                  <a:gd name="T8" fmla="*/ 4 w 26"/>
                  <a:gd name="T9" fmla="*/ 3 h 35"/>
                  <a:gd name="T10" fmla="*/ 13 w 26"/>
                  <a:gd name="T11" fmla="*/ 0 h 35"/>
                  <a:gd name="T12" fmla="*/ 22 w 26"/>
                  <a:gd name="T13" fmla="*/ 3 h 35"/>
                  <a:gd name="T14" fmla="*/ 26 w 26"/>
                  <a:gd name="T15" fmla="*/ 17 h 35"/>
                  <a:gd name="T16" fmla="*/ 22 w 26"/>
                  <a:gd name="T17" fmla="*/ 31 h 35"/>
                  <a:gd name="T18" fmla="*/ 17 w 26"/>
                  <a:gd name="T19" fmla="*/ 8 h 35"/>
                  <a:gd name="T20" fmla="*/ 13 w 26"/>
                  <a:gd name="T21" fmla="*/ 6 h 35"/>
                  <a:gd name="T22" fmla="*/ 9 w 26"/>
                  <a:gd name="T23" fmla="*/ 8 h 35"/>
                  <a:gd name="T24" fmla="*/ 7 w 26"/>
                  <a:gd name="T25" fmla="*/ 17 h 35"/>
                  <a:gd name="T26" fmla="*/ 9 w 26"/>
                  <a:gd name="T27" fmla="*/ 27 h 35"/>
                  <a:gd name="T28" fmla="*/ 13 w 26"/>
                  <a:gd name="T29" fmla="*/ 29 h 35"/>
                  <a:gd name="T30" fmla="*/ 17 w 26"/>
                  <a:gd name="T31" fmla="*/ 27 h 35"/>
                  <a:gd name="T32" fmla="*/ 19 w 26"/>
                  <a:gd name="T33" fmla="*/ 17 h 35"/>
                  <a:gd name="T34" fmla="*/ 17 w 26"/>
                  <a:gd name="T35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35">
                    <a:moveTo>
                      <a:pt x="22" y="31"/>
                    </a:moveTo>
                    <a:cubicBezTo>
                      <a:pt x="20" y="34"/>
                      <a:pt x="17" y="35"/>
                      <a:pt x="13" y="35"/>
                    </a:cubicBezTo>
                    <a:cubicBezTo>
                      <a:pt x="9" y="35"/>
                      <a:pt x="6" y="34"/>
                      <a:pt x="4" y="31"/>
                    </a:cubicBezTo>
                    <a:cubicBezTo>
                      <a:pt x="0" y="28"/>
                      <a:pt x="0" y="24"/>
                      <a:pt x="0" y="17"/>
                    </a:cubicBezTo>
                    <a:cubicBezTo>
                      <a:pt x="0" y="11"/>
                      <a:pt x="0" y="7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6" y="7"/>
                      <a:pt x="26" y="11"/>
                      <a:pt x="26" y="17"/>
                    </a:cubicBezTo>
                    <a:cubicBezTo>
                      <a:pt x="26" y="24"/>
                      <a:pt x="26" y="28"/>
                      <a:pt x="22" y="31"/>
                    </a:cubicBezTo>
                    <a:close/>
                    <a:moveTo>
                      <a:pt x="17" y="8"/>
                    </a:moveTo>
                    <a:cubicBezTo>
                      <a:pt x="16" y="6"/>
                      <a:pt x="15" y="6"/>
                      <a:pt x="13" y="6"/>
                    </a:cubicBezTo>
                    <a:cubicBezTo>
                      <a:pt x="11" y="6"/>
                      <a:pt x="10" y="6"/>
                      <a:pt x="9" y="8"/>
                    </a:cubicBezTo>
                    <a:cubicBezTo>
                      <a:pt x="7" y="9"/>
                      <a:pt x="7" y="11"/>
                      <a:pt x="7" y="17"/>
                    </a:cubicBezTo>
                    <a:cubicBezTo>
                      <a:pt x="7" y="24"/>
                      <a:pt x="7" y="26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5" y="29"/>
                      <a:pt x="16" y="28"/>
                      <a:pt x="17" y="27"/>
                    </a:cubicBezTo>
                    <a:cubicBezTo>
                      <a:pt x="19" y="26"/>
                      <a:pt x="19" y="24"/>
                      <a:pt x="19" y="17"/>
                    </a:cubicBezTo>
                    <a:cubicBezTo>
                      <a:pt x="19" y="11"/>
                      <a:pt x="19" y="9"/>
                      <a:pt x="17" y="8"/>
                    </a:cubicBez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6"/>
              <p:cNvSpPr>
                <a:spLocks/>
              </p:cNvSpPr>
              <p:nvPr userDrawn="1"/>
            </p:nvSpPr>
            <p:spPr bwMode="auto">
              <a:xfrm>
                <a:off x="6054" y="3962"/>
                <a:ext cx="35" cy="44"/>
              </a:xfrm>
              <a:custGeom>
                <a:avLst/>
                <a:gdLst>
                  <a:gd name="T0" fmla="*/ 27 w 35"/>
                  <a:gd name="T1" fmla="*/ 44 h 44"/>
                  <a:gd name="T2" fmla="*/ 9 w 35"/>
                  <a:gd name="T3" fmla="*/ 16 h 44"/>
                  <a:gd name="T4" fmla="*/ 9 w 35"/>
                  <a:gd name="T5" fmla="*/ 44 h 44"/>
                  <a:gd name="T6" fmla="*/ 0 w 35"/>
                  <a:gd name="T7" fmla="*/ 44 h 44"/>
                  <a:gd name="T8" fmla="*/ 0 w 35"/>
                  <a:gd name="T9" fmla="*/ 0 h 44"/>
                  <a:gd name="T10" fmla="*/ 9 w 35"/>
                  <a:gd name="T11" fmla="*/ 0 h 44"/>
                  <a:gd name="T12" fmla="*/ 26 w 35"/>
                  <a:gd name="T13" fmla="*/ 26 h 44"/>
                  <a:gd name="T14" fmla="*/ 26 w 35"/>
                  <a:gd name="T15" fmla="*/ 0 h 44"/>
                  <a:gd name="T16" fmla="*/ 35 w 35"/>
                  <a:gd name="T17" fmla="*/ 0 h 44"/>
                  <a:gd name="T18" fmla="*/ 35 w 35"/>
                  <a:gd name="T19" fmla="*/ 44 h 44"/>
                  <a:gd name="T20" fmla="*/ 27 w 35"/>
                  <a:gd name="T2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44">
                    <a:moveTo>
                      <a:pt x="27" y="44"/>
                    </a:moveTo>
                    <a:lnTo>
                      <a:pt x="9" y="16"/>
                    </a:lnTo>
                    <a:lnTo>
                      <a:pt x="9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6" y="26"/>
                    </a:lnTo>
                    <a:lnTo>
                      <a:pt x="26" y="0"/>
                    </a:lnTo>
                    <a:lnTo>
                      <a:pt x="35" y="0"/>
                    </a:lnTo>
                    <a:lnTo>
                      <a:pt x="35" y="44"/>
                    </a:lnTo>
                    <a:lnTo>
                      <a:pt x="27" y="44"/>
                    </a:lnTo>
                    <a:close/>
                  </a:path>
                </a:pathLst>
              </a:custGeom>
              <a:solidFill>
                <a:srgbClr val="060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 userDrawn="1"/>
          </p:nvGrpSpPr>
          <p:grpSpPr>
            <a:xfrm>
              <a:off x="9140479" y="5882283"/>
              <a:ext cx="1508125" cy="269875"/>
              <a:chOff x="9145588" y="5880100"/>
              <a:chExt cx="1508125" cy="269875"/>
            </a:xfrm>
          </p:grpSpPr>
          <p:sp>
            <p:nvSpPr>
              <p:cNvPr id="136" name="AutoShape 39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9145588" y="5880100"/>
                <a:ext cx="1508125" cy="26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50"/>
              <p:cNvSpPr>
                <a:spLocks/>
              </p:cNvSpPr>
              <p:nvPr userDrawn="1"/>
            </p:nvSpPr>
            <p:spPr bwMode="auto">
              <a:xfrm>
                <a:off x="9983788" y="5880100"/>
                <a:ext cx="33338" cy="71438"/>
              </a:xfrm>
              <a:custGeom>
                <a:avLst/>
                <a:gdLst>
                  <a:gd name="T0" fmla="*/ 85 w 101"/>
                  <a:gd name="T1" fmla="*/ 204 h 215"/>
                  <a:gd name="T2" fmla="*/ 52 w 101"/>
                  <a:gd name="T3" fmla="*/ 215 h 215"/>
                  <a:gd name="T4" fmla="*/ 16 w 101"/>
                  <a:gd name="T5" fmla="*/ 200 h 215"/>
                  <a:gd name="T6" fmla="*/ 0 w 101"/>
                  <a:gd name="T7" fmla="*/ 108 h 215"/>
                  <a:gd name="T8" fmla="*/ 16 w 101"/>
                  <a:gd name="T9" fmla="*/ 15 h 215"/>
                  <a:gd name="T10" fmla="*/ 52 w 101"/>
                  <a:gd name="T11" fmla="*/ 0 h 215"/>
                  <a:gd name="T12" fmla="*/ 85 w 101"/>
                  <a:gd name="T13" fmla="*/ 12 h 215"/>
                  <a:gd name="T14" fmla="*/ 101 w 101"/>
                  <a:gd name="T15" fmla="*/ 54 h 215"/>
                  <a:gd name="T16" fmla="*/ 75 w 101"/>
                  <a:gd name="T17" fmla="*/ 54 h 215"/>
                  <a:gd name="T18" fmla="*/ 69 w 101"/>
                  <a:gd name="T19" fmla="*/ 30 h 215"/>
                  <a:gd name="T20" fmla="*/ 52 w 101"/>
                  <a:gd name="T21" fmla="*/ 23 h 215"/>
                  <a:gd name="T22" fmla="*/ 35 w 101"/>
                  <a:gd name="T23" fmla="*/ 31 h 215"/>
                  <a:gd name="T24" fmla="*/ 26 w 101"/>
                  <a:gd name="T25" fmla="*/ 108 h 215"/>
                  <a:gd name="T26" fmla="*/ 35 w 101"/>
                  <a:gd name="T27" fmla="*/ 185 h 215"/>
                  <a:gd name="T28" fmla="*/ 52 w 101"/>
                  <a:gd name="T29" fmla="*/ 193 h 215"/>
                  <a:gd name="T30" fmla="*/ 69 w 101"/>
                  <a:gd name="T31" fmla="*/ 185 h 215"/>
                  <a:gd name="T32" fmla="*/ 75 w 101"/>
                  <a:gd name="T33" fmla="*/ 161 h 215"/>
                  <a:gd name="T34" fmla="*/ 101 w 101"/>
                  <a:gd name="T35" fmla="*/ 161 h 215"/>
                  <a:gd name="T36" fmla="*/ 85 w 101"/>
                  <a:gd name="T37" fmla="*/ 204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1" h="215">
                    <a:moveTo>
                      <a:pt x="85" y="204"/>
                    </a:moveTo>
                    <a:cubicBezTo>
                      <a:pt x="76" y="211"/>
                      <a:pt x="66" y="215"/>
                      <a:pt x="52" y="215"/>
                    </a:cubicBezTo>
                    <a:cubicBezTo>
                      <a:pt x="35" y="215"/>
                      <a:pt x="24" y="209"/>
                      <a:pt x="16" y="200"/>
                    </a:cubicBezTo>
                    <a:cubicBezTo>
                      <a:pt x="2" y="184"/>
                      <a:pt x="0" y="166"/>
                      <a:pt x="0" y="108"/>
                    </a:cubicBezTo>
                    <a:cubicBezTo>
                      <a:pt x="0" y="49"/>
                      <a:pt x="2" y="31"/>
                      <a:pt x="16" y="15"/>
                    </a:cubicBezTo>
                    <a:cubicBezTo>
                      <a:pt x="24" y="6"/>
                      <a:pt x="35" y="0"/>
                      <a:pt x="52" y="0"/>
                    </a:cubicBezTo>
                    <a:cubicBezTo>
                      <a:pt x="67" y="0"/>
                      <a:pt x="77" y="4"/>
                      <a:pt x="85" y="12"/>
                    </a:cubicBezTo>
                    <a:cubicBezTo>
                      <a:pt x="95" y="22"/>
                      <a:pt x="100" y="37"/>
                      <a:pt x="101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45"/>
                      <a:pt x="74" y="36"/>
                      <a:pt x="69" y="30"/>
                    </a:cubicBezTo>
                    <a:cubicBezTo>
                      <a:pt x="65" y="26"/>
                      <a:pt x="60" y="23"/>
                      <a:pt x="52" y="23"/>
                    </a:cubicBezTo>
                    <a:cubicBezTo>
                      <a:pt x="44" y="23"/>
                      <a:pt x="38" y="26"/>
                      <a:pt x="35" y="31"/>
                    </a:cubicBezTo>
                    <a:cubicBezTo>
                      <a:pt x="27" y="41"/>
                      <a:pt x="26" y="58"/>
                      <a:pt x="26" y="108"/>
                    </a:cubicBezTo>
                    <a:cubicBezTo>
                      <a:pt x="26" y="158"/>
                      <a:pt x="27" y="175"/>
                      <a:pt x="35" y="185"/>
                    </a:cubicBezTo>
                    <a:cubicBezTo>
                      <a:pt x="38" y="189"/>
                      <a:pt x="44" y="193"/>
                      <a:pt x="52" y="193"/>
                    </a:cubicBezTo>
                    <a:cubicBezTo>
                      <a:pt x="60" y="193"/>
                      <a:pt x="65" y="189"/>
                      <a:pt x="69" y="185"/>
                    </a:cubicBezTo>
                    <a:cubicBezTo>
                      <a:pt x="73" y="179"/>
                      <a:pt x="75" y="170"/>
                      <a:pt x="75" y="161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0" y="179"/>
                      <a:pt x="95" y="194"/>
                      <a:pt x="85" y="204"/>
                    </a:cubicBez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51"/>
              <p:cNvSpPr>
                <a:spLocks/>
              </p:cNvSpPr>
              <p:nvPr userDrawn="1"/>
            </p:nvSpPr>
            <p:spPr bwMode="auto">
              <a:xfrm>
                <a:off x="10039351" y="5881688"/>
                <a:ext cx="31750" cy="68263"/>
              </a:xfrm>
              <a:custGeom>
                <a:avLst/>
                <a:gdLst>
                  <a:gd name="T0" fmla="*/ 14 w 20"/>
                  <a:gd name="T1" fmla="*/ 43 h 43"/>
                  <a:gd name="T2" fmla="*/ 14 w 20"/>
                  <a:gd name="T3" fmla="*/ 23 h 43"/>
                  <a:gd name="T4" fmla="*/ 5 w 20"/>
                  <a:gd name="T5" fmla="*/ 23 h 43"/>
                  <a:gd name="T6" fmla="*/ 5 w 20"/>
                  <a:gd name="T7" fmla="*/ 43 h 43"/>
                  <a:gd name="T8" fmla="*/ 0 w 20"/>
                  <a:gd name="T9" fmla="*/ 43 h 43"/>
                  <a:gd name="T10" fmla="*/ 0 w 20"/>
                  <a:gd name="T11" fmla="*/ 0 h 43"/>
                  <a:gd name="T12" fmla="*/ 5 w 20"/>
                  <a:gd name="T13" fmla="*/ 0 h 43"/>
                  <a:gd name="T14" fmla="*/ 5 w 20"/>
                  <a:gd name="T15" fmla="*/ 19 h 43"/>
                  <a:gd name="T16" fmla="*/ 14 w 20"/>
                  <a:gd name="T17" fmla="*/ 19 h 43"/>
                  <a:gd name="T18" fmla="*/ 14 w 20"/>
                  <a:gd name="T19" fmla="*/ 0 h 43"/>
                  <a:gd name="T20" fmla="*/ 20 w 20"/>
                  <a:gd name="T21" fmla="*/ 0 h 43"/>
                  <a:gd name="T22" fmla="*/ 20 w 20"/>
                  <a:gd name="T23" fmla="*/ 43 h 43"/>
                  <a:gd name="T24" fmla="*/ 14 w 20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43">
                    <a:moveTo>
                      <a:pt x="14" y="43"/>
                    </a:moveTo>
                    <a:lnTo>
                      <a:pt x="14" y="23"/>
                    </a:lnTo>
                    <a:lnTo>
                      <a:pt x="5" y="23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9"/>
                    </a:lnTo>
                    <a:lnTo>
                      <a:pt x="14" y="19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43"/>
                    </a:lnTo>
                    <a:lnTo>
                      <a:pt x="14" y="43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52"/>
              <p:cNvSpPr>
                <a:spLocks/>
              </p:cNvSpPr>
              <p:nvPr userDrawn="1"/>
            </p:nvSpPr>
            <p:spPr bwMode="auto">
              <a:xfrm>
                <a:off x="10093326" y="5881688"/>
                <a:ext cx="26988" cy="68263"/>
              </a:xfrm>
              <a:custGeom>
                <a:avLst/>
                <a:gdLst>
                  <a:gd name="T0" fmla="*/ 0 w 17"/>
                  <a:gd name="T1" fmla="*/ 43 h 43"/>
                  <a:gd name="T2" fmla="*/ 0 w 17"/>
                  <a:gd name="T3" fmla="*/ 0 h 43"/>
                  <a:gd name="T4" fmla="*/ 17 w 17"/>
                  <a:gd name="T5" fmla="*/ 0 h 43"/>
                  <a:gd name="T6" fmla="*/ 17 w 17"/>
                  <a:gd name="T7" fmla="*/ 4 h 43"/>
                  <a:gd name="T8" fmla="*/ 6 w 17"/>
                  <a:gd name="T9" fmla="*/ 4 h 43"/>
                  <a:gd name="T10" fmla="*/ 6 w 17"/>
                  <a:gd name="T11" fmla="*/ 19 h 43"/>
                  <a:gd name="T12" fmla="*/ 16 w 17"/>
                  <a:gd name="T13" fmla="*/ 19 h 43"/>
                  <a:gd name="T14" fmla="*/ 16 w 17"/>
                  <a:gd name="T15" fmla="*/ 24 h 43"/>
                  <a:gd name="T16" fmla="*/ 6 w 17"/>
                  <a:gd name="T17" fmla="*/ 24 h 43"/>
                  <a:gd name="T18" fmla="*/ 6 w 17"/>
                  <a:gd name="T19" fmla="*/ 38 h 43"/>
                  <a:gd name="T20" fmla="*/ 17 w 17"/>
                  <a:gd name="T21" fmla="*/ 38 h 43"/>
                  <a:gd name="T22" fmla="*/ 17 w 17"/>
                  <a:gd name="T23" fmla="*/ 43 h 43"/>
                  <a:gd name="T24" fmla="*/ 0 w 17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43">
                    <a:moveTo>
                      <a:pt x="0" y="43"/>
                    </a:moveTo>
                    <a:lnTo>
                      <a:pt x="0" y="0"/>
                    </a:lnTo>
                    <a:lnTo>
                      <a:pt x="17" y="0"/>
                    </a:lnTo>
                    <a:lnTo>
                      <a:pt x="17" y="4"/>
                    </a:lnTo>
                    <a:lnTo>
                      <a:pt x="6" y="4"/>
                    </a:lnTo>
                    <a:lnTo>
                      <a:pt x="6" y="19"/>
                    </a:lnTo>
                    <a:lnTo>
                      <a:pt x="16" y="19"/>
                    </a:lnTo>
                    <a:lnTo>
                      <a:pt x="16" y="24"/>
                    </a:lnTo>
                    <a:lnTo>
                      <a:pt x="6" y="24"/>
                    </a:lnTo>
                    <a:lnTo>
                      <a:pt x="6" y="38"/>
                    </a:lnTo>
                    <a:lnTo>
                      <a:pt x="17" y="38"/>
                    </a:lnTo>
                    <a:lnTo>
                      <a:pt x="17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53"/>
              <p:cNvSpPr>
                <a:spLocks/>
              </p:cNvSpPr>
              <p:nvPr userDrawn="1"/>
            </p:nvSpPr>
            <p:spPr bwMode="auto">
              <a:xfrm>
                <a:off x="10140951" y="5880100"/>
                <a:ext cx="31750" cy="71438"/>
              </a:xfrm>
              <a:custGeom>
                <a:avLst/>
                <a:gdLst>
                  <a:gd name="T0" fmla="*/ 84 w 100"/>
                  <a:gd name="T1" fmla="*/ 204 h 215"/>
                  <a:gd name="T2" fmla="*/ 52 w 100"/>
                  <a:gd name="T3" fmla="*/ 215 h 215"/>
                  <a:gd name="T4" fmla="*/ 16 w 100"/>
                  <a:gd name="T5" fmla="*/ 200 h 215"/>
                  <a:gd name="T6" fmla="*/ 0 w 100"/>
                  <a:gd name="T7" fmla="*/ 108 h 215"/>
                  <a:gd name="T8" fmla="*/ 16 w 100"/>
                  <a:gd name="T9" fmla="*/ 15 h 215"/>
                  <a:gd name="T10" fmla="*/ 52 w 100"/>
                  <a:gd name="T11" fmla="*/ 0 h 215"/>
                  <a:gd name="T12" fmla="*/ 85 w 100"/>
                  <a:gd name="T13" fmla="*/ 12 h 215"/>
                  <a:gd name="T14" fmla="*/ 100 w 100"/>
                  <a:gd name="T15" fmla="*/ 54 h 215"/>
                  <a:gd name="T16" fmla="*/ 75 w 100"/>
                  <a:gd name="T17" fmla="*/ 54 h 215"/>
                  <a:gd name="T18" fmla="*/ 68 w 100"/>
                  <a:gd name="T19" fmla="*/ 30 h 215"/>
                  <a:gd name="T20" fmla="*/ 52 w 100"/>
                  <a:gd name="T21" fmla="*/ 23 h 215"/>
                  <a:gd name="T22" fmla="*/ 34 w 100"/>
                  <a:gd name="T23" fmla="*/ 31 h 215"/>
                  <a:gd name="T24" fmla="*/ 26 w 100"/>
                  <a:gd name="T25" fmla="*/ 108 h 215"/>
                  <a:gd name="T26" fmla="*/ 34 w 100"/>
                  <a:gd name="T27" fmla="*/ 185 h 215"/>
                  <a:gd name="T28" fmla="*/ 52 w 100"/>
                  <a:gd name="T29" fmla="*/ 193 h 215"/>
                  <a:gd name="T30" fmla="*/ 68 w 100"/>
                  <a:gd name="T31" fmla="*/ 185 h 215"/>
                  <a:gd name="T32" fmla="*/ 75 w 100"/>
                  <a:gd name="T33" fmla="*/ 161 h 215"/>
                  <a:gd name="T34" fmla="*/ 100 w 100"/>
                  <a:gd name="T35" fmla="*/ 161 h 215"/>
                  <a:gd name="T36" fmla="*/ 84 w 100"/>
                  <a:gd name="T37" fmla="*/ 204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215">
                    <a:moveTo>
                      <a:pt x="84" y="204"/>
                    </a:moveTo>
                    <a:cubicBezTo>
                      <a:pt x="76" y="211"/>
                      <a:pt x="66" y="215"/>
                      <a:pt x="52" y="215"/>
                    </a:cubicBezTo>
                    <a:cubicBezTo>
                      <a:pt x="35" y="215"/>
                      <a:pt x="24" y="209"/>
                      <a:pt x="16" y="200"/>
                    </a:cubicBezTo>
                    <a:cubicBezTo>
                      <a:pt x="2" y="184"/>
                      <a:pt x="0" y="166"/>
                      <a:pt x="0" y="108"/>
                    </a:cubicBezTo>
                    <a:cubicBezTo>
                      <a:pt x="0" y="49"/>
                      <a:pt x="2" y="31"/>
                      <a:pt x="16" y="15"/>
                    </a:cubicBezTo>
                    <a:cubicBezTo>
                      <a:pt x="24" y="6"/>
                      <a:pt x="35" y="0"/>
                      <a:pt x="52" y="0"/>
                    </a:cubicBezTo>
                    <a:cubicBezTo>
                      <a:pt x="66" y="0"/>
                      <a:pt x="77" y="4"/>
                      <a:pt x="85" y="12"/>
                    </a:cubicBezTo>
                    <a:cubicBezTo>
                      <a:pt x="95" y="22"/>
                      <a:pt x="100" y="37"/>
                      <a:pt x="100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45"/>
                      <a:pt x="73" y="36"/>
                      <a:pt x="68" y="30"/>
                    </a:cubicBezTo>
                    <a:cubicBezTo>
                      <a:pt x="65" y="26"/>
                      <a:pt x="60" y="23"/>
                      <a:pt x="52" y="23"/>
                    </a:cubicBezTo>
                    <a:cubicBezTo>
                      <a:pt x="43" y="23"/>
                      <a:pt x="38" y="26"/>
                      <a:pt x="34" y="31"/>
                    </a:cubicBezTo>
                    <a:cubicBezTo>
                      <a:pt x="27" y="41"/>
                      <a:pt x="26" y="58"/>
                      <a:pt x="26" y="108"/>
                    </a:cubicBezTo>
                    <a:cubicBezTo>
                      <a:pt x="26" y="158"/>
                      <a:pt x="27" y="175"/>
                      <a:pt x="34" y="185"/>
                    </a:cubicBezTo>
                    <a:cubicBezTo>
                      <a:pt x="38" y="189"/>
                      <a:pt x="43" y="193"/>
                      <a:pt x="52" y="193"/>
                    </a:cubicBezTo>
                    <a:cubicBezTo>
                      <a:pt x="60" y="193"/>
                      <a:pt x="65" y="189"/>
                      <a:pt x="68" y="185"/>
                    </a:cubicBezTo>
                    <a:cubicBezTo>
                      <a:pt x="73" y="179"/>
                      <a:pt x="75" y="170"/>
                      <a:pt x="75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00" y="179"/>
                      <a:pt x="95" y="194"/>
                      <a:pt x="84" y="204"/>
                    </a:cubicBez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54"/>
              <p:cNvSpPr>
                <a:spLocks/>
              </p:cNvSpPr>
              <p:nvPr userDrawn="1"/>
            </p:nvSpPr>
            <p:spPr bwMode="auto">
              <a:xfrm>
                <a:off x="10194926" y="5881688"/>
                <a:ext cx="34925" cy="68263"/>
              </a:xfrm>
              <a:custGeom>
                <a:avLst/>
                <a:gdLst>
                  <a:gd name="T0" fmla="*/ 17 w 22"/>
                  <a:gd name="T1" fmla="*/ 43 h 43"/>
                  <a:gd name="T2" fmla="*/ 9 w 22"/>
                  <a:gd name="T3" fmla="*/ 24 h 43"/>
                  <a:gd name="T4" fmla="*/ 5 w 22"/>
                  <a:gd name="T5" fmla="*/ 31 h 43"/>
                  <a:gd name="T6" fmla="*/ 5 w 22"/>
                  <a:gd name="T7" fmla="*/ 43 h 43"/>
                  <a:gd name="T8" fmla="*/ 0 w 22"/>
                  <a:gd name="T9" fmla="*/ 43 h 43"/>
                  <a:gd name="T10" fmla="*/ 0 w 22"/>
                  <a:gd name="T11" fmla="*/ 0 h 43"/>
                  <a:gd name="T12" fmla="*/ 5 w 22"/>
                  <a:gd name="T13" fmla="*/ 0 h 43"/>
                  <a:gd name="T14" fmla="*/ 5 w 22"/>
                  <a:gd name="T15" fmla="*/ 22 h 43"/>
                  <a:gd name="T16" fmla="*/ 16 w 22"/>
                  <a:gd name="T17" fmla="*/ 0 h 43"/>
                  <a:gd name="T18" fmla="*/ 21 w 22"/>
                  <a:gd name="T19" fmla="*/ 0 h 43"/>
                  <a:gd name="T20" fmla="*/ 12 w 22"/>
                  <a:gd name="T21" fmla="*/ 18 h 43"/>
                  <a:gd name="T22" fmla="*/ 22 w 22"/>
                  <a:gd name="T23" fmla="*/ 43 h 43"/>
                  <a:gd name="T24" fmla="*/ 17 w 22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43">
                    <a:moveTo>
                      <a:pt x="17" y="43"/>
                    </a:moveTo>
                    <a:lnTo>
                      <a:pt x="9" y="24"/>
                    </a:lnTo>
                    <a:lnTo>
                      <a:pt x="5" y="31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22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12" y="18"/>
                    </a:lnTo>
                    <a:lnTo>
                      <a:pt x="22" y="43"/>
                    </a:ln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55"/>
              <p:cNvSpPr>
                <a:spLocks noEditPoints="1"/>
              </p:cNvSpPr>
              <p:nvPr userDrawn="1"/>
            </p:nvSpPr>
            <p:spPr bwMode="auto">
              <a:xfrm>
                <a:off x="10283826" y="5881688"/>
                <a:ext cx="31750" cy="68263"/>
              </a:xfrm>
              <a:custGeom>
                <a:avLst/>
                <a:gdLst>
                  <a:gd name="T0" fmla="*/ 48 w 98"/>
                  <a:gd name="T1" fmla="*/ 123 h 211"/>
                  <a:gd name="T2" fmla="*/ 26 w 98"/>
                  <a:gd name="T3" fmla="*/ 123 h 211"/>
                  <a:gd name="T4" fmla="*/ 26 w 98"/>
                  <a:gd name="T5" fmla="*/ 211 h 211"/>
                  <a:gd name="T6" fmla="*/ 0 w 98"/>
                  <a:gd name="T7" fmla="*/ 211 h 211"/>
                  <a:gd name="T8" fmla="*/ 0 w 98"/>
                  <a:gd name="T9" fmla="*/ 0 h 211"/>
                  <a:gd name="T10" fmla="*/ 48 w 98"/>
                  <a:gd name="T11" fmla="*/ 0 h 211"/>
                  <a:gd name="T12" fmla="*/ 98 w 98"/>
                  <a:gd name="T13" fmla="*/ 62 h 211"/>
                  <a:gd name="T14" fmla="*/ 48 w 98"/>
                  <a:gd name="T15" fmla="*/ 123 h 211"/>
                  <a:gd name="T16" fmla="*/ 47 w 98"/>
                  <a:gd name="T17" fmla="*/ 23 h 211"/>
                  <a:gd name="T18" fmla="*/ 26 w 98"/>
                  <a:gd name="T19" fmla="*/ 23 h 211"/>
                  <a:gd name="T20" fmla="*/ 26 w 98"/>
                  <a:gd name="T21" fmla="*/ 100 h 211"/>
                  <a:gd name="T22" fmla="*/ 47 w 98"/>
                  <a:gd name="T23" fmla="*/ 100 h 211"/>
                  <a:gd name="T24" fmla="*/ 72 w 98"/>
                  <a:gd name="T25" fmla="*/ 62 h 211"/>
                  <a:gd name="T26" fmla="*/ 47 w 98"/>
                  <a:gd name="T27" fmla="*/ 2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211">
                    <a:moveTo>
                      <a:pt x="48" y="123"/>
                    </a:moveTo>
                    <a:cubicBezTo>
                      <a:pt x="26" y="123"/>
                      <a:pt x="26" y="123"/>
                      <a:pt x="26" y="123"/>
                    </a:cubicBezTo>
                    <a:cubicBezTo>
                      <a:pt x="26" y="211"/>
                      <a:pt x="26" y="211"/>
                      <a:pt x="26" y="211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9" y="0"/>
                      <a:pt x="98" y="15"/>
                      <a:pt x="98" y="62"/>
                    </a:cubicBezTo>
                    <a:cubicBezTo>
                      <a:pt x="98" y="108"/>
                      <a:pt x="79" y="123"/>
                      <a:pt x="48" y="123"/>
                    </a:cubicBezTo>
                    <a:close/>
                    <a:moveTo>
                      <a:pt x="47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47" y="100"/>
                      <a:pt x="47" y="100"/>
                      <a:pt x="47" y="100"/>
                    </a:cubicBezTo>
                    <a:cubicBezTo>
                      <a:pt x="64" y="100"/>
                      <a:pt x="72" y="90"/>
                      <a:pt x="72" y="62"/>
                    </a:cubicBezTo>
                    <a:cubicBezTo>
                      <a:pt x="72" y="33"/>
                      <a:pt x="64" y="23"/>
                      <a:pt x="47" y="23"/>
                    </a:cubicBez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56"/>
              <p:cNvSpPr>
                <a:spLocks noEditPoints="1"/>
              </p:cNvSpPr>
              <p:nvPr userDrawn="1"/>
            </p:nvSpPr>
            <p:spPr bwMode="auto">
              <a:xfrm>
                <a:off x="10336213" y="5880100"/>
                <a:ext cx="33338" cy="71438"/>
              </a:xfrm>
              <a:custGeom>
                <a:avLst/>
                <a:gdLst>
                  <a:gd name="T0" fmla="*/ 87 w 103"/>
                  <a:gd name="T1" fmla="*/ 200 h 215"/>
                  <a:gd name="T2" fmla="*/ 51 w 103"/>
                  <a:gd name="T3" fmla="*/ 215 h 215"/>
                  <a:gd name="T4" fmla="*/ 15 w 103"/>
                  <a:gd name="T5" fmla="*/ 200 h 215"/>
                  <a:gd name="T6" fmla="*/ 0 w 103"/>
                  <a:gd name="T7" fmla="*/ 108 h 215"/>
                  <a:gd name="T8" fmla="*/ 15 w 103"/>
                  <a:gd name="T9" fmla="*/ 15 h 215"/>
                  <a:gd name="T10" fmla="*/ 51 w 103"/>
                  <a:gd name="T11" fmla="*/ 0 h 215"/>
                  <a:gd name="T12" fmla="*/ 87 w 103"/>
                  <a:gd name="T13" fmla="*/ 15 h 215"/>
                  <a:gd name="T14" fmla="*/ 103 w 103"/>
                  <a:gd name="T15" fmla="*/ 108 h 215"/>
                  <a:gd name="T16" fmla="*/ 87 w 103"/>
                  <a:gd name="T17" fmla="*/ 200 h 215"/>
                  <a:gd name="T18" fmla="*/ 68 w 103"/>
                  <a:gd name="T19" fmla="*/ 31 h 215"/>
                  <a:gd name="T20" fmla="*/ 51 w 103"/>
                  <a:gd name="T21" fmla="*/ 23 h 215"/>
                  <a:gd name="T22" fmla="*/ 34 w 103"/>
                  <a:gd name="T23" fmla="*/ 31 h 215"/>
                  <a:gd name="T24" fmla="*/ 25 w 103"/>
                  <a:gd name="T25" fmla="*/ 108 h 215"/>
                  <a:gd name="T26" fmla="*/ 34 w 103"/>
                  <a:gd name="T27" fmla="*/ 185 h 215"/>
                  <a:gd name="T28" fmla="*/ 51 w 103"/>
                  <a:gd name="T29" fmla="*/ 193 h 215"/>
                  <a:gd name="T30" fmla="*/ 68 w 103"/>
                  <a:gd name="T31" fmla="*/ 185 h 215"/>
                  <a:gd name="T32" fmla="*/ 77 w 103"/>
                  <a:gd name="T33" fmla="*/ 108 h 215"/>
                  <a:gd name="T34" fmla="*/ 68 w 103"/>
                  <a:gd name="T35" fmla="*/ 3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215">
                    <a:moveTo>
                      <a:pt x="87" y="200"/>
                    </a:moveTo>
                    <a:cubicBezTo>
                      <a:pt x="79" y="209"/>
                      <a:pt x="68" y="215"/>
                      <a:pt x="51" y="215"/>
                    </a:cubicBezTo>
                    <a:cubicBezTo>
                      <a:pt x="35" y="215"/>
                      <a:pt x="23" y="209"/>
                      <a:pt x="15" y="200"/>
                    </a:cubicBezTo>
                    <a:cubicBezTo>
                      <a:pt x="1" y="185"/>
                      <a:pt x="0" y="166"/>
                      <a:pt x="0" y="108"/>
                    </a:cubicBezTo>
                    <a:cubicBezTo>
                      <a:pt x="0" y="49"/>
                      <a:pt x="1" y="30"/>
                      <a:pt x="15" y="15"/>
                    </a:cubicBezTo>
                    <a:cubicBezTo>
                      <a:pt x="23" y="6"/>
                      <a:pt x="35" y="0"/>
                      <a:pt x="51" y="0"/>
                    </a:cubicBezTo>
                    <a:cubicBezTo>
                      <a:pt x="68" y="0"/>
                      <a:pt x="79" y="6"/>
                      <a:pt x="87" y="15"/>
                    </a:cubicBezTo>
                    <a:cubicBezTo>
                      <a:pt x="101" y="30"/>
                      <a:pt x="103" y="49"/>
                      <a:pt x="103" y="108"/>
                    </a:cubicBezTo>
                    <a:cubicBezTo>
                      <a:pt x="103" y="166"/>
                      <a:pt x="101" y="185"/>
                      <a:pt x="87" y="200"/>
                    </a:cubicBezTo>
                    <a:close/>
                    <a:moveTo>
                      <a:pt x="68" y="31"/>
                    </a:moveTo>
                    <a:cubicBezTo>
                      <a:pt x="65" y="26"/>
                      <a:pt x="59" y="23"/>
                      <a:pt x="51" y="23"/>
                    </a:cubicBezTo>
                    <a:cubicBezTo>
                      <a:pt x="43" y="23"/>
                      <a:pt x="37" y="26"/>
                      <a:pt x="34" y="31"/>
                    </a:cubicBezTo>
                    <a:cubicBezTo>
                      <a:pt x="26" y="41"/>
                      <a:pt x="25" y="58"/>
                      <a:pt x="25" y="108"/>
                    </a:cubicBezTo>
                    <a:cubicBezTo>
                      <a:pt x="25" y="158"/>
                      <a:pt x="26" y="175"/>
                      <a:pt x="34" y="185"/>
                    </a:cubicBezTo>
                    <a:cubicBezTo>
                      <a:pt x="37" y="189"/>
                      <a:pt x="43" y="193"/>
                      <a:pt x="51" y="193"/>
                    </a:cubicBezTo>
                    <a:cubicBezTo>
                      <a:pt x="59" y="193"/>
                      <a:pt x="65" y="189"/>
                      <a:pt x="68" y="185"/>
                    </a:cubicBezTo>
                    <a:cubicBezTo>
                      <a:pt x="76" y="175"/>
                      <a:pt x="77" y="158"/>
                      <a:pt x="77" y="108"/>
                    </a:cubicBezTo>
                    <a:cubicBezTo>
                      <a:pt x="77" y="58"/>
                      <a:pt x="76" y="41"/>
                      <a:pt x="68" y="31"/>
                    </a:cubicBez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57"/>
              <p:cNvSpPr>
                <a:spLocks noChangeArrowheads="1"/>
              </p:cNvSpPr>
              <p:nvPr userDrawn="1"/>
            </p:nvSpPr>
            <p:spPr bwMode="auto">
              <a:xfrm>
                <a:off x="10393363" y="5881688"/>
                <a:ext cx="7938" cy="68263"/>
              </a:xfrm>
              <a:prstGeom prst="rect">
                <a:avLst/>
              </a:pr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58"/>
              <p:cNvSpPr>
                <a:spLocks/>
              </p:cNvSpPr>
              <p:nvPr userDrawn="1"/>
            </p:nvSpPr>
            <p:spPr bwMode="auto">
              <a:xfrm>
                <a:off x="10425113" y="5881688"/>
                <a:ext cx="33338" cy="68263"/>
              </a:xfrm>
              <a:custGeom>
                <a:avLst/>
                <a:gdLst>
                  <a:gd name="T0" fmla="*/ 16 w 21"/>
                  <a:gd name="T1" fmla="*/ 43 h 43"/>
                  <a:gd name="T2" fmla="*/ 5 w 21"/>
                  <a:gd name="T3" fmla="*/ 13 h 43"/>
                  <a:gd name="T4" fmla="*/ 5 w 21"/>
                  <a:gd name="T5" fmla="*/ 43 h 43"/>
                  <a:gd name="T6" fmla="*/ 0 w 21"/>
                  <a:gd name="T7" fmla="*/ 43 h 43"/>
                  <a:gd name="T8" fmla="*/ 0 w 21"/>
                  <a:gd name="T9" fmla="*/ 0 h 43"/>
                  <a:gd name="T10" fmla="*/ 5 w 21"/>
                  <a:gd name="T11" fmla="*/ 0 h 43"/>
                  <a:gd name="T12" fmla="*/ 16 w 21"/>
                  <a:gd name="T13" fmla="*/ 29 h 43"/>
                  <a:gd name="T14" fmla="*/ 16 w 21"/>
                  <a:gd name="T15" fmla="*/ 0 h 43"/>
                  <a:gd name="T16" fmla="*/ 21 w 21"/>
                  <a:gd name="T17" fmla="*/ 0 h 43"/>
                  <a:gd name="T18" fmla="*/ 21 w 21"/>
                  <a:gd name="T19" fmla="*/ 43 h 43"/>
                  <a:gd name="T20" fmla="*/ 16 w 21"/>
                  <a:gd name="T2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43">
                    <a:moveTo>
                      <a:pt x="16" y="43"/>
                    </a:moveTo>
                    <a:lnTo>
                      <a:pt x="5" y="13"/>
                    </a:lnTo>
                    <a:lnTo>
                      <a:pt x="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6" y="29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1" y="43"/>
                    </a:lnTo>
                    <a:lnTo>
                      <a:pt x="16" y="43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59"/>
              <p:cNvSpPr>
                <a:spLocks/>
              </p:cNvSpPr>
              <p:nvPr userDrawn="1"/>
            </p:nvSpPr>
            <p:spPr bwMode="auto">
              <a:xfrm>
                <a:off x="10479088" y="5881688"/>
                <a:ext cx="31750" cy="68263"/>
              </a:xfrm>
              <a:custGeom>
                <a:avLst/>
                <a:gdLst>
                  <a:gd name="T0" fmla="*/ 12 w 20"/>
                  <a:gd name="T1" fmla="*/ 4 h 43"/>
                  <a:gd name="T2" fmla="*/ 12 w 20"/>
                  <a:gd name="T3" fmla="*/ 43 h 43"/>
                  <a:gd name="T4" fmla="*/ 7 w 20"/>
                  <a:gd name="T5" fmla="*/ 43 h 43"/>
                  <a:gd name="T6" fmla="*/ 7 w 20"/>
                  <a:gd name="T7" fmla="*/ 4 h 43"/>
                  <a:gd name="T8" fmla="*/ 0 w 20"/>
                  <a:gd name="T9" fmla="*/ 4 h 43"/>
                  <a:gd name="T10" fmla="*/ 0 w 20"/>
                  <a:gd name="T11" fmla="*/ 0 h 43"/>
                  <a:gd name="T12" fmla="*/ 20 w 20"/>
                  <a:gd name="T13" fmla="*/ 0 h 43"/>
                  <a:gd name="T14" fmla="*/ 20 w 20"/>
                  <a:gd name="T15" fmla="*/ 4 h 43"/>
                  <a:gd name="T16" fmla="*/ 12 w 20"/>
                  <a:gd name="T1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3">
                    <a:moveTo>
                      <a:pt x="12" y="4"/>
                    </a:moveTo>
                    <a:lnTo>
                      <a:pt x="12" y="43"/>
                    </a:lnTo>
                    <a:lnTo>
                      <a:pt x="7" y="43"/>
                    </a:lnTo>
                    <a:lnTo>
                      <a:pt x="7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Rectangle 60"/>
              <p:cNvSpPr>
                <a:spLocks noChangeArrowheads="1"/>
              </p:cNvSpPr>
              <p:nvPr userDrawn="1"/>
            </p:nvSpPr>
            <p:spPr bwMode="auto">
              <a:xfrm>
                <a:off x="9986963" y="6003925"/>
                <a:ext cx="22225" cy="146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61"/>
              <p:cNvSpPr>
                <a:spLocks/>
              </p:cNvSpPr>
              <p:nvPr userDrawn="1"/>
            </p:nvSpPr>
            <p:spPr bwMode="auto">
              <a:xfrm>
                <a:off x="10045701" y="6003925"/>
                <a:ext cx="77788" cy="146050"/>
              </a:xfrm>
              <a:custGeom>
                <a:avLst/>
                <a:gdLst>
                  <a:gd name="T0" fmla="*/ 36 w 49"/>
                  <a:gd name="T1" fmla="*/ 92 h 92"/>
                  <a:gd name="T2" fmla="*/ 14 w 49"/>
                  <a:gd name="T3" fmla="*/ 37 h 92"/>
                  <a:gd name="T4" fmla="*/ 14 w 49"/>
                  <a:gd name="T5" fmla="*/ 92 h 92"/>
                  <a:gd name="T6" fmla="*/ 0 w 49"/>
                  <a:gd name="T7" fmla="*/ 92 h 92"/>
                  <a:gd name="T8" fmla="*/ 0 w 49"/>
                  <a:gd name="T9" fmla="*/ 0 h 92"/>
                  <a:gd name="T10" fmla="*/ 13 w 49"/>
                  <a:gd name="T11" fmla="*/ 0 h 92"/>
                  <a:gd name="T12" fmla="*/ 34 w 49"/>
                  <a:gd name="T13" fmla="*/ 55 h 92"/>
                  <a:gd name="T14" fmla="*/ 34 w 49"/>
                  <a:gd name="T15" fmla="*/ 0 h 92"/>
                  <a:gd name="T16" fmla="*/ 49 w 49"/>
                  <a:gd name="T17" fmla="*/ 0 h 92"/>
                  <a:gd name="T18" fmla="*/ 49 w 49"/>
                  <a:gd name="T19" fmla="*/ 92 h 92"/>
                  <a:gd name="T20" fmla="*/ 36 w 49"/>
                  <a:gd name="T21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92">
                    <a:moveTo>
                      <a:pt x="36" y="92"/>
                    </a:moveTo>
                    <a:lnTo>
                      <a:pt x="14" y="37"/>
                    </a:lnTo>
                    <a:lnTo>
                      <a:pt x="14" y="92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34" y="55"/>
                    </a:lnTo>
                    <a:lnTo>
                      <a:pt x="34" y="0"/>
                    </a:lnTo>
                    <a:lnTo>
                      <a:pt x="49" y="0"/>
                    </a:lnTo>
                    <a:lnTo>
                      <a:pt x="49" y="92"/>
                    </a:lnTo>
                    <a:lnTo>
                      <a:pt x="36" y="9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62"/>
              <p:cNvSpPr>
                <a:spLocks/>
              </p:cNvSpPr>
              <p:nvPr userDrawn="1"/>
            </p:nvSpPr>
            <p:spPr bwMode="auto">
              <a:xfrm>
                <a:off x="10160001" y="6003925"/>
                <a:ext cx="60325" cy="146050"/>
              </a:xfrm>
              <a:custGeom>
                <a:avLst/>
                <a:gdLst>
                  <a:gd name="T0" fmla="*/ 14 w 38"/>
                  <a:gd name="T1" fmla="*/ 13 h 92"/>
                  <a:gd name="T2" fmla="*/ 14 w 38"/>
                  <a:gd name="T3" fmla="*/ 39 h 92"/>
                  <a:gd name="T4" fmla="*/ 35 w 38"/>
                  <a:gd name="T5" fmla="*/ 39 h 92"/>
                  <a:gd name="T6" fmla="*/ 35 w 38"/>
                  <a:gd name="T7" fmla="*/ 52 h 92"/>
                  <a:gd name="T8" fmla="*/ 14 w 38"/>
                  <a:gd name="T9" fmla="*/ 52 h 92"/>
                  <a:gd name="T10" fmla="*/ 14 w 38"/>
                  <a:gd name="T11" fmla="*/ 92 h 92"/>
                  <a:gd name="T12" fmla="*/ 0 w 38"/>
                  <a:gd name="T13" fmla="*/ 92 h 92"/>
                  <a:gd name="T14" fmla="*/ 0 w 38"/>
                  <a:gd name="T15" fmla="*/ 0 h 92"/>
                  <a:gd name="T16" fmla="*/ 38 w 38"/>
                  <a:gd name="T17" fmla="*/ 0 h 92"/>
                  <a:gd name="T18" fmla="*/ 38 w 38"/>
                  <a:gd name="T19" fmla="*/ 13 h 92"/>
                  <a:gd name="T20" fmla="*/ 14 w 38"/>
                  <a:gd name="T21" fmla="*/ 1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92">
                    <a:moveTo>
                      <a:pt x="14" y="13"/>
                    </a:moveTo>
                    <a:lnTo>
                      <a:pt x="14" y="39"/>
                    </a:lnTo>
                    <a:lnTo>
                      <a:pt x="35" y="39"/>
                    </a:lnTo>
                    <a:lnTo>
                      <a:pt x="35" y="52"/>
                    </a:lnTo>
                    <a:lnTo>
                      <a:pt x="14" y="52"/>
                    </a:lnTo>
                    <a:lnTo>
                      <a:pt x="14" y="92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13"/>
                    </a:lnTo>
                    <a:lnTo>
                      <a:pt x="14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63"/>
              <p:cNvSpPr>
                <a:spLocks noChangeArrowheads="1"/>
              </p:cNvSpPr>
              <p:nvPr userDrawn="1"/>
            </p:nvSpPr>
            <p:spPr bwMode="auto">
              <a:xfrm>
                <a:off x="10252076" y="6003925"/>
                <a:ext cx="23813" cy="146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64"/>
              <p:cNvSpPr>
                <a:spLocks/>
              </p:cNvSpPr>
              <p:nvPr userDrawn="1"/>
            </p:nvSpPr>
            <p:spPr bwMode="auto">
              <a:xfrm>
                <a:off x="10312401" y="6003925"/>
                <a:ext cx="76200" cy="146050"/>
              </a:xfrm>
              <a:custGeom>
                <a:avLst/>
                <a:gdLst>
                  <a:gd name="T0" fmla="*/ 36 w 48"/>
                  <a:gd name="T1" fmla="*/ 92 h 92"/>
                  <a:gd name="T2" fmla="*/ 14 w 48"/>
                  <a:gd name="T3" fmla="*/ 37 h 92"/>
                  <a:gd name="T4" fmla="*/ 14 w 48"/>
                  <a:gd name="T5" fmla="*/ 92 h 92"/>
                  <a:gd name="T6" fmla="*/ 0 w 48"/>
                  <a:gd name="T7" fmla="*/ 92 h 92"/>
                  <a:gd name="T8" fmla="*/ 0 w 48"/>
                  <a:gd name="T9" fmla="*/ 0 h 92"/>
                  <a:gd name="T10" fmla="*/ 12 w 48"/>
                  <a:gd name="T11" fmla="*/ 0 h 92"/>
                  <a:gd name="T12" fmla="*/ 34 w 48"/>
                  <a:gd name="T13" fmla="*/ 55 h 92"/>
                  <a:gd name="T14" fmla="*/ 34 w 48"/>
                  <a:gd name="T15" fmla="*/ 0 h 92"/>
                  <a:gd name="T16" fmla="*/ 48 w 48"/>
                  <a:gd name="T17" fmla="*/ 0 h 92"/>
                  <a:gd name="T18" fmla="*/ 48 w 48"/>
                  <a:gd name="T19" fmla="*/ 92 h 92"/>
                  <a:gd name="T20" fmla="*/ 36 w 48"/>
                  <a:gd name="T21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92">
                    <a:moveTo>
                      <a:pt x="36" y="92"/>
                    </a:moveTo>
                    <a:lnTo>
                      <a:pt x="14" y="37"/>
                    </a:lnTo>
                    <a:lnTo>
                      <a:pt x="14" y="92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34" y="55"/>
                    </a:lnTo>
                    <a:lnTo>
                      <a:pt x="34" y="0"/>
                    </a:lnTo>
                    <a:lnTo>
                      <a:pt x="48" y="0"/>
                    </a:lnTo>
                    <a:lnTo>
                      <a:pt x="48" y="92"/>
                    </a:lnTo>
                    <a:lnTo>
                      <a:pt x="36" y="9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65"/>
              <p:cNvSpPr>
                <a:spLocks noChangeArrowheads="1"/>
              </p:cNvSpPr>
              <p:nvPr userDrawn="1"/>
            </p:nvSpPr>
            <p:spPr bwMode="auto">
              <a:xfrm>
                <a:off x="10425113" y="6003925"/>
                <a:ext cx="23813" cy="146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66"/>
              <p:cNvSpPr>
                <a:spLocks/>
              </p:cNvSpPr>
              <p:nvPr userDrawn="1"/>
            </p:nvSpPr>
            <p:spPr bwMode="auto">
              <a:xfrm>
                <a:off x="10479088" y="6003925"/>
                <a:ext cx="71438" cy="146050"/>
              </a:xfrm>
              <a:custGeom>
                <a:avLst/>
                <a:gdLst>
                  <a:gd name="T0" fmla="*/ 30 w 45"/>
                  <a:gd name="T1" fmla="*/ 13 h 92"/>
                  <a:gd name="T2" fmla="*/ 30 w 45"/>
                  <a:gd name="T3" fmla="*/ 92 h 92"/>
                  <a:gd name="T4" fmla="*/ 15 w 45"/>
                  <a:gd name="T5" fmla="*/ 92 h 92"/>
                  <a:gd name="T6" fmla="*/ 15 w 45"/>
                  <a:gd name="T7" fmla="*/ 13 h 92"/>
                  <a:gd name="T8" fmla="*/ 0 w 45"/>
                  <a:gd name="T9" fmla="*/ 13 h 92"/>
                  <a:gd name="T10" fmla="*/ 0 w 45"/>
                  <a:gd name="T11" fmla="*/ 0 h 92"/>
                  <a:gd name="T12" fmla="*/ 45 w 45"/>
                  <a:gd name="T13" fmla="*/ 0 h 92"/>
                  <a:gd name="T14" fmla="*/ 45 w 45"/>
                  <a:gd name="T15" fmla="*/ 13 h 92"/>
                  <a:gd name="T16" fmla="*/ 30 w 45"/>
                  <a:gd name="T17" fmla="*/ 1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92">
                    <a:moveTo>
                      <a:pt x="30" y="13"/>
                    </a:moveTo>
                    <a:lnTo>
                      <a:pt x="30" y="92"/>
                    </a:lnTo>
                    <a:lnTo>
                      <a:pt x="15" y="92"/>
                    </a:lnTo>
                    <a:lnTo>
                      <a:pt x="15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13"/>
                    </a:lnTo>
                    <a:lnTo>
                      <a:pt x="3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67"/>
              <p:cNvSpPr>
                <a:spLocks/>
              </p:cNvSpPr>
              <p:nvPr userDrawn="1"/>
            </p:nvSpPr>
            <p:spPr bwMode="auto">
              <a:xfrm>
                <a:off x="10574338" y="6003925"/>
                <a:ext cx="79375" cy="146050"/>
              </a:xfrm>
              <a:custGeom>
                <a:avLst/>
                <a:gdLst>
                  <a:gd name="T0" fmla="*/ 32 w 50"/>
                  <a:gd name="T1" fmla="*/ 56 h 92"/>
                  <a:gd name="T2" fmla="*/ 32 w 50"/>
                  <a:gd name="T3" fmla="*/ 92 h 92"/>
                  <a:gd name="T4" fmla="*/ 17 w 50"/>
                  <a:gd name="T5" fmla="*/ 92 h 92"/>
                  <a:gd name="T6" fmla="*/ 17 w 50"/>
                  <a:gd name="T7" fmla="*/ 56 h 92"/>
                  <a:gd name="T8" fmla="*/ 0 w 50"/>
                  <a:gd name="T9" fmla="*/ 0 h 92"/>
                  <a:gd name="T10" fmla="*/ 16 w 50"/>
                  <a:gd name="T11" fmla="*/ 0 h 92"/>
                  <a:gd name="T12" fmla="*/ 25 w 50"/>
                  <a:gd name="T13" fmla="*/ 36 h 92"/>
                  <a:gd name="T14" fmla="*/ 34 w 50"/>
                  <a:gd name="T15" fmla="*/ 0 h 92"/>
                  <a:gd name="T16" fmla="*/ 50 w 50"/>
                  <a:gd name="T17" fmla="*/ 0 h 92"/>
                  <a:gd name="T18" fmla="*/ 32 w 50"/>
                  <a:gd name="T19" fmla="*/ 5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92">
                    <a:moveTo>
                      <a:pt x="32" y="56"/>
                    </a:moveTo>
                    <a:lnTo>
                      <a:pt x="32" y="92"/>
                    </a:lnTo>
                    <a:lnTo>
                      <a:pt x="17" y="92"/>
                    </a:lnTo>
                    <a:lnTo>
                      <a:pt x="17" y="5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25" y="36"/>
                    </a:lnTo>
                    <a:lnTo>
                      <a:pt x="34" y="0"/>
                    </a:lnTo>
                    <a:lnTo>
                      <a:pt x="50" y="0"/>
                    </a:lnTo>
                    <a:lnTo>
                      <a:pt x="32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970" y="5076024"/>
              <a:ext cx="2633472" cy="76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5657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y gradient"/>
          <p:cNvSpPr/>
          <p:nvPr userDrawn="1"/>
        </p:nvSpPr>
        <p:spPr bwMode="auto">
          <a:xfrm>
            <a:off x="4241060" y="0"/>
            <a:ext cx="8039205" cy="647785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2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smtClean="0">
              <a:latin typeface="+mn-lt"/>
            </a:endParaRPr>
          </a:p>
        </p:txBody>
      </p:sp>
      <p:cxnSp>
        <p:nvCxnSpPr>
          <p:cNvPr id="16" name="Pink vertical line"/>
          <p:cNvCxnSpPr/>
          <p:nvPr userDrawn="1"/>
        </p:nvCxnSpPr>
        <p:spPr bwMode="auto">
          <a:xfrm>
            <a:off x="4214166" y="786856"/>
            <a:ext cx="0" cy="4965032"/>
          </a:xfrm>
          <a:prstGeom prst="line">
            <a:avLst/>
          </a:prstGeom>
          <a:solidFill>
            <a:schemeClr val="bg1"/>
          </a:solidFill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_security classification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2" name="Date" hidden="1"/>
          <p:cNvSpPr>
            <a:spLocks noGrp="1"/>
          </p:cNvSpPr>
          <p:nvPr userDrawn="1">
            <p:ph type="dt" sz="quarter" idx="1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00C1096B-9679-429B-9328-0AF82824D437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4" name="Key points"/>
          <p:cNvSpPr>
            <a:spLocks noGrp="1"/>
          </p:cNvSpPr>
          <p:nvPr userDrawn="1">
            <p:ph type="body" sz="quarter" idx="11"/>
          </p:nvPr>
        </p:nvSpPr>
        <p:spPr>
          <a:xfrm>
            <a:off x="4875530" y="1399032"/>
            <a:ext cx="6730683" cy="4443814"/>
          </a:xfrm>
          <a:prstGeom prst="rect">
            <a:avLst/>
          </a:prstGeom>
        </p:spPr>
        <p:txBody>
          <a:bodyPr lIns="91440" tIns="45720" rIns="91440" bIns="45720" anchor="ctr" anchorCtr="0">
            <a:noAutofit/>
          </a:bodyPr>
          <a:lstStyle>
            <a:lvl1pPr marL="320040" indent="-320040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3200" baseline="0">
                <a:solidFill>
                  <a:schemeClr val="tx1"/>
                </a:solidFill>
                <a:latin typeface="+mn-lt"/>
              </a:defRPr>
            </a:lvl1pPr>
            <a:lvl2pPr marL="667512" indent="-237744">
              <a:lnSpc>
                <a:spcPct val="95000"/>
              </a:lnSpc>
              <a:defRPr sz="2700"/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Title"/>
          <p:cNvSpPr>
            <a:spLocks noGrp="1"/>
          </p:cNvSpPr>
          <p:nvPr userDrawn="1">
            <p:ph type="title"/>
          </p:nvPr>
        </p:nvSpPr>
        <p:spPr>
          <a:xfrm>
            <a:off x="368300" y="1947672"/>
            <a:ext cx="3372166" cy="3020519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21878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000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89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title and bulle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463430" y="1325880"/>
            <a:ext cx="11264082" cy="500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92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ory 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1789" y="904223"/>
            <a:ext cx="6372691" cy="5120640"/>
          </a:xfrm>
          <a:prstGeom prst="rect">
            <a:avLst/>
          </a:prstGeom>
        </p:spPr>
        <p:txBody>
          <a:bodyPr lIns="121883" tIns="60941" rIns="121883" bIns="60941"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28909" y="844339"/>
            <a:ext cx="0" cy="5313679"/>
          </a:xfrm>
          <a:prstGeom prst="line">
            <a:avLst/>
          </a:prstGeom>
          <a:ln w="38100" cap="flat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0903" y="1950277"/>
            <a:ext cx="4490214" cy="3020519"/>
          </a:xfrm>
        </p:spPr>
        <p:txBody>
          <a:bodyPr vert="horz" lIns="82280" tIns="45713" rIns="82280" bIns="45713" rtlCol="0" anchor="ctr" anchorCtr="0">
            <a:noAutofit/>
          </a:bodyPr>
          <a:lstStyle>
            <a:lvl1pPr marL="0" indent="0" algn="l" defTabSz="91424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400" b="0" kern="1200" spc="0" baseline="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52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33" y="1325880"/>
            <a:ext cx="11283128" cy="4992624"/>
          </a:xfrm>
        </p:spPr>
        <p:txBody>
          <a:bodyPr/>
          <a:lstStyle>
            <a:lvl1pPr marL="285750" indent="-285750">
              <a:spcBef>
                <a:spcPts val="1800"/>
              </a:spcBef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877917" y="6502400"/>
            <a:ext cx="5281824" cy="355600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smtClean="0"/>
              <a:t>[Protected] Non-confidential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7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5138E8-3F3E-4DC5-A5FA-50868B94627A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6" name="Agenda list"/>
          <p:cNvSpPr>
            <a:spLocks noGrp="1"/>
          </p:cNvSpPr>
          <p:nvPr>
            <p:ph sz="quarter" idx="12"/>
          </p:nvPr>
        </p:nvSpPr>
        <p:spPr>
          <a:xfrm>
            <a:off x="2243780" y="1752898"/>
            <a:ext cx="9211620" cy="4163242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Calibri" panose="020F0502020204030204" pitchFamily="34" charset="0"/>
              <a:buChar char="•"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576072" indent="-228600">
              <a:buFont typeface="Calibri" panose="020F0502020204030204" pitchFamily="34" charset="0"/>
              <a:buChar char="̶"/>
              <a:defRPr>
                <a:solidFill>
                  <a:schemeClr val="tx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166813" y="976680"/>
            <a:ext cx="8483330" cy="7072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32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quarter" idx="1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1C396E99-728E-4BC1-9827-5FA2D157E6FB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13" name="Bullet text"/>
          <p:cNvSpPr>
            <a:spLocks noGrp="1"/>
          </p:cNvSpPr>
          <p:nvPr>
            <p:ph sz="quarter" idx="11"/>
          </p:nvPr>
        </p:nvSpPr>
        <p:spPr>
          <a:xfrm>
            <a:off x="583074" y="1457960"/>
            <a:ext cx="11000914" cy="46761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9237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3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ullets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5138E8-3F3E-4DC5-A5FA-50868B94627A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Bullet text_left"/>
          <p:cNvSpPr>
            <a:spLocks noGrp="1"/>
          </p:cNvSpPr>
          <p:nvPr>
            <p:ph sz="half" idx="2"/>
          </p:nvPr>
        </p:nvSpPr>
        <p:spPr>
          <a:xfrm>
            <a:off x="583842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Bullet text_left"/>
          <p:cNvSpPr>
            <a:spLocks noGrp="1"/>
          </p:cNvSpPr>
          <p:nvPr>
            <p:ph sz="half" idx="12"/>
          </p:nvPr>
        </p:nvSpPr>
        <p:spPr>
          <a:xfrm>
            <a:off x="6500813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17431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 Bullets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5138E8-3F3E-4DC5-A5FA-50868B94627A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13" name="Sub-title_column 3"/>
          <p:cNvSpPr>
            <a:spLocks noGrp="1"/>
          </p:cNvSpPr>
          <p:nvPr userDrawn="1">
            <p:ph type="body" sz="quarter" idx="16"/>
          </p:nvPr>
        </p:nvSpPr>
        <p:spPr>
          <a:xfrm>
            <a:off x="8289002" y="1525707"/>
            <a:ext cx="3345117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ub-title_column 2"/>
          <p:cNvSpPr>
            <a:spLocks noGrp="1"/>
          </p:cNvSpPr>
          <p:nvPr userDrawn="1">
            <p:ph type="body" sz="quarter" idx="14"/>
          </p:nvPr>
        </p:nvSpPr>
        <p:spPr>
          <a:xfrm>
            <a:off x="4438649" y="1525707"/>
            <a:ext cx="3374116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ub-title_column 1"/>
          <p:cNvSpPr>
            <a:spLocks noGrp="1"/>
          </p:cNvSpPr>
          <p:nvPr>
            <p:ph type="body" sz="quarter" idx="12"/>
          </p:nvPr>
        </p:nvSpPr>
        <p:spPr>
          <a:xfrm>
            <a:off x="584737" y="1525707"/>
            <a:ext cx="3402012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85216" y="460552"/>
            <a:ext cx="9857339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_column 2"/>
          <p:cNvSpPr>
            <a:spLocks noGrp="1"/>
          </p:cNvSpPr>
          <p:nvPr>
            <p:ph sz="half" idx="20"/>
          </p:nvPr>
        </p:nvSpPr>
        <p:spPr>
          <a:xfrm>
            <a:off x="582848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ext_column 2"/>
          <p:cNvSpPr>
            <a:spLocks noGrp="1"/>
          </p:cNvSpPr>
          <p:nvPr>
            <p:ph sz="half" idx="21"/>
          </p:nvPr>
        </p:nvSpPr>
        <p:spPr>
          <a:xfrm>
            <a:off x="4434154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8" name="Text_column 2"/>
          <p:cNvSpPr>
            <a:spLocks noGrp="1"/>
          </p:cNvSpPr>
          <p:nvPr>
            <p:ph sz="half" idx="22"/>
          </p:nvPr>
        </p:nvSpPr>
        <p:spPr>
          <a:xfrm>
            <a:off x="8283370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accent1"/>
              </a:buClr>
              <a:buSzPct val="85000"/>
              <a:buFont typeface="Calibri" panose="020F050202020403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Calibri" panose="020F0502020204030204" pitchFamily="34" charset="0"/>
              <a:buChar char="̶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616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_security classification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quarter" idx="1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1C396E99-728E-4BC1-9827-5FA2D157E6FB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9237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Date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5138E8-3F3E-4DC5-A5FA-50868B94627A}" type="datetimeFigureOut">
              <a:rPr lang="en-US" smtClean="0"/>
              <a:t>6/16/19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76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ullets+Half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Pink Background"/>
          <p:cNvGrpSpPr/>
          <p:nvPr userDrawn="1"/>
        </p:nvGrpSpPr>
        <p:grpSpPr>
          <a:xfrm>
            <a:off x="6127749" y="1639737"/>
            <a:ext cx="6067112" cy="3810151"/>
            <a:chOff x="6127749" y="1639737"/>
            <a:chExt cx="6067112" cy="3785633"/>
          </a:xfrm>
        </p:grpSpPr>
        <p:sp>
          <p:nvSpPr>
            <p:cNvPr id="12" name="Pink: 43%"/>
            <p:cNvSpPr/>
            <p:nvPr userDrawn="1"/>
          </p:nvSpPr>
          <p:spPr bwMode="gray">
            <a:xfrm>
              <a:off x="10782300" y="1639737"/>
              <a:ext cx="689705" cy="3783164"/>
            </a:xfrm>
            <a:prstGeom prst="rect">
              <a:avLst/>
            </a:prstGeom>
            <a:solidFill>
              <a:srgbClr val="E45785">
                <a:alpha val="56863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 smtClean="0">
                <a:latin typeface="+mn-lt"/>
              </a:endParaRPr>
            </a:p>
          </p:txBody>
        </p:sp>
        <p:sp>
          <p:nvSpPr>
            <p:cNvPr id="14" name="Background pink"/>
            <p:cNvSpPr/>
            <p:nvPr userDrawn="1"/>
          </p:nvSpPr>
          <p:spPr bwMode="auto">
            <a:xfrm>
              <a:off x="6127749" y="1639737"/>
              <a:ext cx="4991355" cy="3783164"/>
            </a:xfrm>
            <a:prstGeom prst="rect">
              <a:avLst/>
            </a:prstGeom>
            <a:solidFill>
              <a:schemeClr val="accent1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 smtClean="0">
                <a:latin typeface="+mn-lt"/>
              </a:endParaRPr>
            </a:p>
          </p:txBody>
        </p:sp>
        <p:sp>
          <p:nvSpPr>
            <p:cNvPr id="15" name="Pink: 54%"/>
            <p:cNvSpPr/>
            <p:nvPr userDrawn="1"/>
          </p:nvSpPr>
          <p:spPr bwMode="gray">
            <a:xfrm>
              <a:off x="10782300" y="1639737"/>
              <a:ext cx="1049449" cy="3783164"/>
            </a:xfrm>
            <a:prstGeom prst="rect">
              <a:avLst/>
            </a:prstGeom>
            <a:solidFill>
              <a:srgbClr val="E45785">
                <a:alpha val="45490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 smtClean="0">
                <a:latin typeface="+mn-lt"/>
              </a:endParaRPr>
            </a:p>
          </p:txBody>
        </p:sp>
        <p:sp>
          <p:nvSpPr>
            <p:cNvPr id="18" name="Pink:65%"/>
            <p:cNvSpPr/>
            <p:nvPr userDrawn="1"/>
          </p:nvSpPr>
          <p:spPr bwMode="gray">
            <a:xfrm>
              <a:off x="11017189" y="1642206"/>
              <a:ext cx="1177672" cy="3783164"/>
            </a:xfrm>
            <a:prstGeom prst="rect">
              <a:avLst/>
            </a:prstGeom>
            <a:solidFill>
              <a:srgbClr val="E45785">
                <a:alpha val="34902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r>
                <a:rPr lang="en-US" sz="3200" dirty="0" smtClean="0">
                  <a:latin typeface="+mn-lt"/>
                </a:rPr>
                <a:t> </a:t>
              </a:r>
            </a:p>
          </p:txBody>
        </p:sp>
      </p:grpSp>
      <p:sp>
        <p:nvSpPr>
          <p:cNvPr id="3" name="Footer_security classification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7" name="Date" hidden="1"/>
          <p:cNvSpPr>
            <a:spLocks noGrp="1"/>
          </p:cNvSpPr>
          <p:nvPr userDrawn="1">
            <p:ph type="dt" sz="quarter" idx="17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631CED19-27F7-4D05-847C-E59ED2A84874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17" name="Credit text"/>
          <p:cNvSpPr>
            <a:spLocks noGrp="1"/>
          </p:cNvSpPr>
          <p:nvPr userDrawn="1">
            <p:ph type="body" sz="quarter" idx="14" hasCustomPrompt="1"/>
          </p:nvPr>
        </p:nvSpPr>
        <p:spPr bwMode="white">
          <a:xfrm>
            <a:off x="6478069" y="4736592"/>
            <a:ext cx="4395989" cy="338328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16" name="Quote text"/>
          <p:cNvSpPr>
            <a:spLocks noGrp="1"/>
          </p:cNvSpPr>
          <p:nvPr userDrawn="1">
            <p:ph type="body" sz="quarter" idx="11"/>
          </p:nvPr>
        </p:nvSpPr>
        <p:spPr bwMode="white">
          <a:xfrm>
            <a:off x="6318303" y="2011680"/>
            <a:ext cx="4563058" cy="244000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marL="152345" indent="-152345" algn="l" defTabSz="1218732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2800" b="1" kern="120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Slide Title"/>
          <p:cNvSpPr>
            <a:spLocks noGrp="1"/>
          </p:cNvSpPr>
          <p:nvPr userDrawn="1">
            <p:ph type="title"/>
          </p:nvPr>
        </p:nvSpPr>
        <p:spPr>
          <a:xfrm>
            <a:off x="583842" y="460552"/>
            <a:ext cx="9857339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Bullet text"/>
          <p:cNvSpPr>
            <a:spLocks noGrp="1"/>
          </p:cNvSpPr>
          <p:nvPr>
            <p:ph type="body" sz="quarter" idx="16"/>
          </p:nvPr>
        </p:nvSpPr>
        <p:spPr>
          <a:xfrm>
            <a:off x="583843" y="1639737"/>
            <a:ext cx="5074008" cy="3783163"/>
          </a:xfrm>
          <a:prstGeom prst="rect">
            <a:avLst/>
          </a:prstGeom>
        </p:spPr>
        <p:txBody>
          <a:bodyPr>
            <a:noAutofit/>
          </a:bodyPr>
          <a:lstStyle>
            <a:lvl1pPr marL="224327" indent="-224327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8788" indent="-228600">
              <a:lnSpc>
                <a:spcPct val="95000"/>
              </a:lnSpc>
              <a:buFont typeface="Calibri" panose="020F0502020204030204" pitchFamily="34" charset="0"/>
              <a:buChar char="−"/>
              <a:defRPr sz="2000"/>
            </a:lvl2pPr>
            <a:lvl3pPr>
              <a:defRPr sz="2100"/>
            </a:lvl3pPr>
            <a:lvl4pPr>
              <a:defRPr sz="19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8371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nk: 43%"/>
          <p:cNvSpPr/>
          <p:nvPr userDrawn="1"/>
        </p:nvSpPr>
        <p:spPr bwMode="gray">
          <a:xfrm>
            <a:off x="10782300" y="0"/>
            <a:ext cx="689705" cy="6858000"/>
          </a:xfrm>
          <a:prstGeom prst="rect">
            <a:avLst/>
          </a:prstGeom>
          <a:solidFill>
            <a:srgbClr val="E45785">
              <a:alpha val="56863"/>
            </a:srgb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ct val="115000"/>
            </a:pPr>
            <a:endParaRPr lang="en-US" sz="3200" dirty="0" smtClean="0">
              <a:latin typeface="+mn-lt"/>
            </a:endParaRPr>
          </a:p>
        </p:txBody>
      </p:sp>
      <p:sp>
        <p:nvSpPr>
          <p:cNvPr id="15" name="Background pink"/>
          <p:cNvSpPr/>
          <p:nvPr userDrawn="1"/>
        </p:nvSpPr>
        <p:spPr bwMode="auto">
          <a:xfrm>
            <a:off x="1" y="0"/>
            <a:ext cx="11119104" cy="6858000"/>
          </a:xfrm>
          <a:prstGeom prst="rect">
            <a:avLst/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ct val="115000"/>
            </a:pPr>
            <a:endParaRPr lang="en-US" sz="3200" dirty="0" smtClean="0">
              <a:latin typeface="+mn-lt"/>
            </a:endParaRPr>
          </a:p>
        </p:txBody>
      </p:sp>
      <p:sp>
        <p:nvSpPr>
          <p:cNvPr id="17" name="Pink: 54%"/>
          <p:cNvSpPr/>
          <p:nvPr userDrawn="1"/>
        </p:nvSpPr>
        <p:spPr bwMode="gray">
          <a:xfrm>
            <a:off x="10782300" y="0"/>
            <a:ext cx="1049449" cy="6858000"/>
          </a:xfrm>
          <a:prstGeom prst="rect">
            <a:avLst/>
          </a:prstGeom>
          <a:solidFill>
            <a:srgbClr val="E45785">
              <a:alpha val="45490"/>
            </a:srgb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ct val="115000"/>
            </a:pPr>
            <a:endParaRPr lang="en-US" sz="3200" dirty="0" smtClean="0">
              <a:latin typeface="+mn-lt"/>
            </a:endParaRPr>
          </a:p>
        </p:txBody>
      </p:sp>
      <p:sp>
        <p:nvSpPr>
          <p:cNvPr id="18" name="Pink:65%"/>
          <p:cNvSpPr/>
          <p:nvPr userDrawn="1"/>
        </p:nvSpPr>
        <p:spPr bwMode="gray">
          <a:xfrm>
            <a:off x="11017189" y="2469"/>
            <a:ext cx="1177672" cy="6858000"/>
          </a:xfrm>
          <a:prstGeom prst="rect">
            <a:avLst/>
          </a:prstGeom>
          <a:solidFill>
            <a:srgbClr val="E45785">
              <a:alpha val="34902"/>
            </a:srgb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ct val="115000"/>
            </a:pPr>
            <a:r>
              <a:rPr lang="en-US" sz="3200" dirty="0" smtClean="0">
                <a:latin typeface="+mn-lt"/>
              </a:rPr>
              <a:t> </a:t>
            </a:r>
          </a:p>
        </p:txBody>
      </p:sp>
      <p:cxnSp>
        <p:nvCxnSpPr>
          <p:cNvPr id="19" name="Footer_line"/>
          <p:cNvCxnSpPr/>
          <p:nvPr userDrawn="1"/>
        </p:nvCxnSpPr>
        <p:spPr bwMode="auto">
          <a:xfrm>
            <a:off x="1" y="6541707"/>
            <a:ext cx="1111384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Date" hidden="1"/>
          <p:cNvSpPr>
            <a:spLocks noGrp="1"/>
          </p:cNvSpPr>
          <p:nvPr userDrawn="1">
            <p:ph type="dt" sz="quarter" idx="17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fld id="{04122083-5F1C-4B60-A9EF-EE0A01B04516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4" name="Section title"/>
          <p:cNvSpPr>
            <a:spLocks noGrp="1"/>
          </p:cNvSpPr>
          <p:nvPr userDrawn="1">
            <p:ph type="body" sz="quarter" idx="12"/>
          </p:nvPr>
        </p:nvSpPr>
        <p:spPr bwMode="white">
          <a:xfrm>
            <a:off x="637179" y="2171235"/>
            <a:ext cx="9682338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0" cap="all" baseline="0">
                <a:solidFill>
                  <a:schemeClr val="bg1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Section number"/>
          <p:cNvSpPr>
            <a:spLocks noGrp="1"/>
          </p:cNvSpPr>
          <p:nvPr userDrawn="1">
            <p:ph type="body" sz="quarter" idx="16" hasCustomPrompt="1"/>
          </p:nvPr>
        </p:nvSpPr>
        <p:spPr bwMode="white">
          <a:xfrm>
            <a:off x="614319" y="1306287"/>
            <a:ext cx="9682338" cy="891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0" b="1" baseline="0">
                <a:solidFill>
                  <a:schemeClr val="tx1">
                    <a:lumMod val="50000"/>
                  </a:schemeClr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 smtClean="0"/>
              <a:t>Edit #</a:t>
            </a:r>
          </a:p>
        </p:txBody>
      </p:sp>
      <p:sp>
        <p:nvSpPr>
          <p:cNvPr id="16" name="Footer_security classification"/>
          <p:cNvSpPr>
            <a:spLocks noGrp="1"/>
          </p:cNvSpPr>
          <p:nvPr>
            <p:ph type="ftr" sz="quarter" idx="3"/>
          </p:nvPr>
        </p:nvSpPr>
        <p:spPr>
          <a:xfrm>
            <a:off x="5929630" y="6533388"/>
            <a:ext cx="3799400" cy="30175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20" name="Footer_copyright"/>
          <p:cNvSpPr txBox="1">
            <a:spLocks/>
          </p:cNvSpPr>
          <p:nvPr userDrawn="1"/>
        </p:nvSpPr>
        <p:spPr>
          <a:xfrm>
            <a:off x="800158" y="6527656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 smtClean="0">
                <a:solidFill>
                  <a:schemeClr val="bg1">
                    <a:lumMod val="75000"/>
                  </a:schemeClr>
                </a:solidFill>
              </a:rPr>
              <a:t>©2017 Check Point Software Technologies</a:t>
            </a:r>
            <a:r>
              <a:rPr lang="en-US" sz="900" kern="0" baseline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kern="0" dirty="0" smtClean="0">
                <a:solidFill>
                  <a:schemeClr val="bg1">
                    <a:lumMod val="75000"/>
                  </a:schemeClr>
                </a:solidFill>
              </a:rPr>
              <a:t>Ltd. </a:t>
            </a:r>
            <a:endParaRPr lang="en-US" sz="900" kern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37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_page number"/>
          <p:cNvSpPr txBox="1">
            <a:spLocks/>
          </p:cNvSpPr>
          <p:nvPr/>
        </p:nvSpPr>
        <p:spPr>
          <a:xfrm>
            <a:off x="10006331" y="6556249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ooter_security classification"/>
          <p:cNvSpPr>
            <a:spLocks noGrp="1"/>
          </p:cNvSpPr>
          <p:nvPr>
            <p:ph type="ftr" sz="quarter" idx="3"/>
          </p:nvPr>
        </p:nvSpPr>
        <p:spPr>
          <a:xfrm>
            <a:off x="5929630" y="6533388"/>
            <a:ext cx="3799400" cy="30175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8" name="Footer_copyright"/>
          <p:cNvSpPr txBox="1">
            <a:spLocks/>
          </p:cNvSpPr>
          <p:nvPr/>
        </p:nvSpPr>
        <p:spPr>
          <a:xfrm>
            <a:off x="800158" y="6527656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 smtClean="0">
                <a:solidFill>
                  <a:schemeClr val="tx2"/>
                </a:solidFill>
              </a:rPr>
              <a:t>©2017 Check Point Software Technologies</a:t>
            </a:r>
            <a:r>
              <a:rPr lang="en-US" sz="900" kern="0" baseline="0" dirty="0" smtClean="0">
                <a:solidFill>
                  <a:schemeClr val="tx2"/>
                </a:solidFill>
              </a:rPr>
              <a:t> </a:t>
            </a:r>
            <a:r>
              <a:rPr lang="en-US" sz="900" kern="0" dirty="0" smtClean="0">
                <a:solidFill>
                  <a:schemeClr val="tx2"/>
                </a:solidFill>
              </a:rPr>
              <a:t>Ltd. </a:t>
            </a:r>
            <a:endParaRPr lang="en-US" sz="900" kern="0" dirty="0">
              <a:solidFill>
                <a:schemeClr val="tx2"/>
              </a:solidFill>
            </a:endParaRPr>
          </a:p>
        </p:txBody>
      </p:sp>
      <p:sp>
        <p:nvSpPr>
          <p:cNvPr id="3" name="Date" hidden="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6/16/19</a:t>
            </a:fld>
            <a:endParaRPr lang="en-US" dirty="0"/>
          </a:p>
        </p:txBody>
      </p:sp>
      <p:sp>
        <p:nvSpPr>
          <p:cNvPr id="11" name="Bullet text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8371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83842" y="460552"/>
            <a:ext cx="985733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grpSp>
        <p:nvGrpSpPr>
          <p:cNvPr id="91" name="Group 90"/>
          <p:cNvGrpSpPr/>
          <p:nvPr/>
        </p:nvGrpSpPr>
        <p:grpSpPr>
          <a:xfrm>
            <a:off x="0" y="6430508"/>
            <a:ext cx="12188825" cy="101600"/>
            <a:chOff x="-76200" y="6495052"/>
            <a:chExt cx="12188825" cy="101600"/>
          </a:xfrm>
        </p:grpSpPr>
        <p:cxnSp>
          <p:nvCxnSpPr>
            <p:cNvPr id="92" name="Footer line"/>
            <p:cNvCxnSpPr/>
            <p:nvPr userDrawn="1"/>
          </p:nvCxnSpPr>
          <p:spPr bwMode="auto">
            <a:xfrm>
              <a:off x="-76200" y="6541347"/>
              <a:ext cx="831574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3" name="Picture 2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76" y="6495052"/>
              <a:ext cx="3251200" cy="10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4" name="Footer line"/>
            <p:cNvCxnSpPr/>
            <p:nvPr userDrawn="1"/>
          </p:nvCxnSpPr>
          <p:spPr bwMode="auto">
            <a:xfrm>
              <a:off x="4161767" y="6545184"/>
              <a:ext cx="7950858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106" y="201999"/>
            <a:ext cx="1289304" cy="808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69" r:id="rId2"/>
    <p:sldLayoutId id="2147483826" r:id="rId3"/>
    <p:sldLayoutId id="2147483841" r:id="rId4"/>
    <p:sldLayoutId id="2147483842" r:id="rId5"/>
    <p:sldLayoutId id="2147483871" r:id="rId6"/>
    <p:sldLayoutId id="2147483872" r:id="rId7"/>
    <p:sldLayoutId id="2147483765" r:id="rId8"/>
    <p:sldLayoutId id="2147483764" r:id="rId9"/>
    <p:sldLayoutId id="2147483870" r:id="rId10"/>
    <p:sldLayoutId id="2147483874" r:id="rId11"/>
    <p:sldLayoutId id="2147483875" r:id="rId12"/>
    <p:sldLayoutId id="2147483876" r:id="rId13"/>
  </p:sldLayoutIdLst>
  <p:transition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5pPr>
      <a:lvl6pPr marL="6094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6pPr>
      <a:lvl7pPr marL="121898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7pPr>
      <a:lvl8pPr marL="182848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8pPr>
      <a:lvl9pPr marL="24379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9pPr>
    </p:titleStyle>
    <p:bodyStyle>
      <a:lvl1pPr marL="228600" indent="-228600" algn="l" rtl="0" eaLnBrk="1" fontAlgn="base" hangingPunct="1">
        <a:lnSpc>
          <a:spcPct val="95000"/>
        </a:lnSpc>
        <a:spcBef>
          <a:spcPts val="1000"/>
        </a:spcBef>
        <a:spcAft>
          <a:spcPct val="0"/>
        </a:spcAft>
        <a:buClr>
          <a:schemeClr val="accent1"/>
        </a:buClr>
        <a:buSzPct val="85000"/>
        <a:buFont typeface="Calibri" panose="020F0502020204030204" pitchFamily="34" charset="0"/>
        <a:buChar char="•"/>
        <a:defRPr lang="en-US" sz="280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76072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̶"/>
        <a:defRPr lang="en-US" sz="2400" dirty="0" smtClean="0">
          <a:solidFill>
            <a:schemeClr val="tx1"/>
          </a:solidFill>
          <a:latin typeface="+mn-lt"/>
        </a:defRPr>
      </a:lvl2pPr>
      <a:lvl3pPr marL="886968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Calibri" panose="020F0502020204030204" pitchFamily="34" charset="0"/>
        <a:buChar char="̶"/>
        <a:defRPr lang="en-US" sz="2000" dirty="0" smtClean="0">
          <a:solidFill>
            <a:schemeClr val="tx1"/>
          </a:solidFill>
          <a:latin typeface="+mn-lt"/>
        </a:defRPr>
      </a:lvl3pPr>
      <a:lvl4pPr marL="1170432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̶"/>
        <a:defRPr lang="en-US" sz="1800" dirty="0" smtClean="0">
          <a:solidFill>
            <a:schemeClr val="tx1"/>
          </a:solidFill>
          <a:latin typeface="+mn-lt"/>
        </a:defRPr>
      </a:lvl4pPr>
      <a:lvl5pPr marL="146304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̶"/>
        <a:defRPr lang="en-US" sz="1600" baseline="0" dirty="0" smtClean="0">
          <a:solidFill>
            <a:schemeClr val="tx1"/>
          </a:solidFill>
          <a:latin typeface="+mn-lt"/>
        </a:defRPr>
      </a:lvl5pPr>
      <a:lvl6pPr marL="335221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6pPr>
      <a:lvl7pPr marL="3961707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7pPr>
      <a:lvl8pPr marL="4571200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8pPr>
      <a:lvl9pPr marL="518069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1.checkpoint.com/documents/R80/APIs/index.html" TargetMode="External"/><Relationship Id="rId4" Type="http://schemas.openxmlformats.org/officeDocument/2006/relationships/hyperlink" Target="https://sc1.checkpoint.com/documents/latest/APIs/index.ht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2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N" TargetMode="External"/><Relationship Id="rId4" Type="http://schemas.openxmlformats.org/officeDocument/2006/relationships/hyperlink" Target="https://en.wikipedia.org/wiki/String_(computer_science)" TargetMode="External"/><Relationship Id="rId5" Type="http://schemas.openxmlformats.org/officeDocument/2006/relationships/hyperlink" Target="https://en.wikipedia.org/wiki/Unicode" TargetMode="External"/><Relationship Id="rId6" Type="http://schemas.openxmlformats.org/officeDocument/2006/relationships/hyperlink" Target="https://en.wikipedia.org/wiki/Boolean_datatype" TargetMode="External"/><Relationship Id="rId7" Type="http://schemas.openxmlformats.org/officeDocument/2006/relationships/hyperlink" Target="https://en.wikipedia.org/wiki/Array_data_structure" TargetMode="External"/><Relationship Id="rId8" Type="http://schemas.openxmlformats.org/officeDocument/2006/relationships/hyperlink" Target="https://en.wikipedia.org/wiki/List_(abstract_data_type)" TargetMode="External"/><Relationship Id="rId9" Type="http://schemas.openxmlformats.org/officeDocument/2006/relationships/hyperlink" Target="https://en.wikipedia.org/wiki/Square_bracket" TargetMode="External"/><Relationship Id="rId10" Type="http://schemas.openxmlformats.org/officeDocument/2006/relationships/hyperlink" Target="https://en.wikipedia.org/wiki/Attribute%E2%80%93value_pair" TargetMode="External"/><Relationship Id="rId11" Type="http://schemas.openxmlformats.org/officeDocument/2006/relationships/hyperlink" Target="https://en.wikipedia.org/wiki/Nullable_type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E_notation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.wikipedia.org/wiki/Application_programming_interfac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jqplay.org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aml.org/spec/1.2/spec.htm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CheckPoint-APIs-Team/cpAnsible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Adam Forester</a:t>
            </a:r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Infinity API 101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44" y="145422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5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concerned with </a:t>
            </a:r>
            <a:r>
              <a:rPr lang="en-US" dirty="0" smtClean="0"/>
              <a:t>automating the </a:t>
            </a:r>
            <a:r>
              <a:rPr lang="en-US" sz="3200" b="1" i="1" dirty="0"/>
              <a:t>execution of a workflow</a:t>
            </a:r>
            <a:r>
              <a:rPr lang="en-US" dirty="0"/>
              <a:t> – of a process. </a:t>
            </a:r>
            <a:r>
              <a:rPr lang="en-US" dirty="0" smtClean="0"/>
              <a:t>Orchestration is the choreography of a series of (automated) tasks – putting the tasks together into a logical series (workflow).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2853342">
            <a:off x="-237508" y="1071781"/>
            <a:ext cx="5741053" cy="4026310"/>
          </a:xfrm>
        </p:spPr>
        <p:txBody>
          <a:bodyPr/>
          <a:lstStyle/>
          <a:p>
            <a:pPr algn="ctr"/>
            <a:r>
              <a:rPr lang="en-US" sz="6600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52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nsible Playbook Deploying Check Point's Reference Design 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4763"/>
            <a:ext cx="12188825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27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Check Point Automation Solutions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6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Infinity APIs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1493003"/>
            <a:ext cx="6350000" cy="4508500"/>
          </a:xfrm>
        </p:spPr>
      </p:pic>
      <p:sp>
        <p:nvSpPr>
          <p:cNvPr id="7" name="TextBox 6"/>
          <p:cNvSpPr txBox="1"/>
          <p:nvPr/>
        </p:nvSpPr>
        <p:spPr bwMode="auto">
          <a:xfrm>
            <a:off x="770021" y="1144024"/>
            <a:ext cx="5808641" cy="415498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80.10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GAIA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Identity Awareness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Threat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Generic API</a:t>
            </a:r>
          </a:p>
          <a:p>
            <a:pPr marL="342900" indent="-342900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hr-HR" sz="4400"/>
              <a:t>sk121360</a:t>
            </a:r>
            <a:endParaRPr lang="en-US" sz="44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743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7"/>
          <a:stretch/>
        </p:blipFill>
        <p:spPr>
          <a:xfrm>
            <a:off x="-2" y="1185333"/>
            <a:ext cx="12188827" cy="5370916"/>
          </a:xfrm>
          <a:prstGeom prst="rect">
            <a:avLst/>
          </a:prstGeom>
        </p:spPr>
      </p:pic>
      <p:sp>
        <p:nvSpPr>
          <p:cNvPr id="26" name="White transparency_left"/>
          <p:cNvSpPr/>
          <p:nvPr/>
        </p:nvSpPr>
        <p:spPr bwMode="auto">
          <a:xfrm>
            <a:off x="-1652885" y="982133"/>
            <a:ext cx="12188824" cy="557411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smtClean="0">
              <a:latin typeface="+mn-lt"/>
            </a:endParaRPr>
          </a:p>
        </p:txBody>
      </p:sp>
      <p:sp>
        <p:nvSpPr>
          <p:cNvPr id="27" name="White transparency_right"/>
          <p:cNvSpPr/>
          <p:nvPr/>
        </p:nvSpPr>
        <p:spPr bwMode="auto">
          <a:xfrm rot="5400000">
            <a:off x="-131366" y="-2906889"/>
            <a:ext cx="6215865" cy="121888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smtClean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and Powerful Automation – R80</a:t>
            </a:r>
            <a:br>
              <a:rPr lang="en-US" dirty="0"/>
            </a:br>
            <a:endParaRPr lang="en-US" dirty="0"/>
          </a:p>
        </p:txBody>
      </p:sp>
      <p:grpSp>
        <p:nvGrpSpPr>
          <p:cNvPr id="28" name="Check Point Logo"/>
          <p:cNvGrpSpPr>
            <a:grpSpLocks noChangeAspect="1"/>
          </p:cNvGrpSpPr>
          <p:nvPr/>
        </p:nvGrpSpPr>
        <p:grpSpPr bwMode="auto">
          <a:xfrm>
            <a:off x="10598155" y="193675"/>
            <a:ext cx="1249363" cy="779463"/>
            <a:chOff x="6676" y="122"/>
            <a:chExt cx="787" cy="491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77" y="122"/>
              <a:ext cx="786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/>
            <p:cNvSpPr>
              <a:spLocks noChangeArrowheads="1"/>
            </p:cNvSpPr>
            <p:nvPr userDrawn="1"/>
          </p:nvSpPr>
          <p:spPr bwMode="auto">
            <a:xfrm>
              <a:off x="6919" y="123"/>
              <a:ext cx="301" cy="265"/>
            </a:xfrm>
            <a:prstGeom prst="rect">
              <a:avLst/>
            </a:prstGeom>
            <a:solidFill>
              <a:srgbClr val="F48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6976" y="136"/>
              <a:ext cx="200" cy="154"/>
            </a:xfrm>
            <a:custGeom>
              <a:avLst/>
              <a:gdLst>
                <a:gd name="T0" fmla="*/ 136 w 197"/>
                <a:gd name="T1" fmla="*/ 148 h 152"/>
                <a:gd name="T2" fmla="*/ 112 w 197"/>
                <a:gd name="T3" fmla="*/ 151 h 152"/>
                <a:gd name="T4" fmla="*/ 95 w 197"/>
                <a:gd name="T5" fmla="*/ 152 h 152"/>
                <a:gd name="T6" fmla="*/ 79 w 197"/>
                <a:gd name="T7" fmla="*/ 152 h 152"/>
                <a:gd name="T8" fmla="*/ 62 w 197"/>
                <a:gd name="T9" fmla="*/ 151 h 152"/>
                <a:gd name="T10" fmla="*/ 44 w 197"/>
                <a:gd name="T11" fmla="*/ 148 h 152"/>
                <a:gd name="T12" fmla="*/ 28 w 197"/>
                <a:gd name="T13" fmla="*/ 145 h 152"/>
                <a:gd name="T14" fmla="*/ 16 w 197"/>
                <a:gd name="T15" fmla="*/ 143 h 152"/>
                <a:gd name="T16" fmla="*/ 14 w 197"/>
                <a:gd name="T17" fmla="*/ 140 h 152"/>
                <a:gd name="T18" fmla="*/ 9 w 197"/>
                <a:gd name="T19" fmla="*/ 124 h 152"/>
                <a:gd name="T20" fmla="*/ 4 w 197"/>
                <a:gd name="T21" fmla="*/ 102 h 152"/>
                <a:gd name="T22" fmla="*/ 2 w 197"/>
                <a:gd name="T23" fmla="*/ 94 h 152"/>
                <a:gd name="T24" fmla="*/ 1 w 197"/>
                <a:gd name="T25" fmla="*/ 80 h 152"/>
                <a:gd name="T26" fmla="*/ 0 w 197"/>
                <a:gd name="T27" fmla="*/ 55 h 152"/>
                <a:gd name="T28" fmla="*/ 3 w 197"/>
                <a:gd name="T29" fmla="*/ 40 h 152"/>
                <a:gd name="T30" fmla="*/ 9 w 197"/>
                <a:gd name="T31" fmla="*/ 24 h 152"/>
                <a:gd name="T32" fmla="*/ 15 w 197"/>
                <a:gd name="T33" fmla="*/ 12 h 152"/>
                <a:gd name="T34" fmla="*/ 21 w 197"/>
                <a:gd name="T35" fmla="*/ 4 h 152"/>
                <a:gd name="T36" fmla="*/ 23 w 197"/>
                <a:gd name="T37" fmla="*/ 3 h 152"/>
                <a:gd name="T38" fmla="*/ 33 w 197"/>
                <a:gd name="T39" fmla="*/ 1 h 152"/>
                <a:gd name="T40" fmla="*/ 36 w 197"/>
                <a:gd name="T41" fmla="*/ 1 h 152"/>
                <a:gd name="T42" fmla="*/ 52 w 197"/>
                <a:gd name="T43" fmla="*/ 1 h 152"/>
                <a:gd name="T44" fmla="*/ 68 w 197"/>
                <a:gd name="T45" fmla="*/ 2 h 152"/>
                <a:gd name="T46" fmla="*/ 85 w 197"/>
                <a:gd name="T47" fmla="*/ 2 h 152"/>
                <a:gd name="T48" fmla="*/ 102 w 197"/>
                <a:gd name="T49" fmla="*/ 2 h 152"/>
                <a:gd name="T50" fmla="*/ 117 w 197"/>
                <a:gd name="T51" fmla="*/ 3 h 152"/>
                <a:gd name="T52" fmla="*/ 133 w 197"/>
                <a:gd name="T53" fmla="*/ 2 h 152"/>
                <a:gd name="T54" fmla="*/ 148 w 197"/>
                <a:gd name="T55" fmla="*/ 2 h 152"/>
                <a:gd name="T56" fmla="*/ 162 w 197"/>
                <a:gd name="T57" fmla="*/ 1 h 152"/>
                <a:gd name="T58" fmla="*/ 175 w 197"/>
                <a:gd name="T59" fmla="*/ 0 h 152"/>
                <a:gd name="T60" fmla="*/ 177 w 197"/>
                <a:gd name="T61" fmla="*/ 1 h 152"/>
                <a:gd name="T62" fmla="*/ 184 w 197"/>
                <a:gd name="T63" fmla="*/ 5 h 152"/>
                <a:gd name="T64" fmla="*/ 184 w 197"/>
                <a:gd name="T65" fmla="*/ 28 h 152"/>
                <a:gd name="T66" fmla="*/ 187 w 197"/>
                <a:gd name="T67" fmla="*/ 45 h 152"/>
                <a:gd name="T68" fmla="*/ 188 w 197"/>
                <a:gd name="T69" fmla="*/ 60 h 152"/>
                <a:gd name="T70" fmla="*/ 192 w 197"/>
                <a:gd name="T71" fmla="*/ 78 h 152"/>
                <a:gd name="T72" fmla="*/ 194 w 197"/>
                <a:gd name="T73" fmla="*/ 88 h 152"/>
                <a:gd name="T74" fmla="*/ 196 w 197"/>
                <a:gd name="T75" fmla="*/ 105 h 152"/>
                <a:gd name="T76" fmla="*/ 195 w 197"/>
                <a:gd name="T77" fmla="*/ 128 h 152"/>
                <a:gd name="T78" fmla="*/ 190 w 197"/>
                <a:gd name="T79" fmla="*/ 139 h 152"/>
                <a:gd name="T80" fmla="*/ 176 w 197"/>
                <a:gd name="T81" fmla="*/ 142 h 152"/>
                <a:gd name="T82" fmla="*/ 166 w 197"/>
                <a:gd name="T83" fmla="*/ 143 h 152"/>
                <a:gd name="T84" fmla="*/ 147 w 197"/>
                <a:gd name="T85" fmla="*/ 145 h 152"/>
                <a:gd name="T86" fmla="*/ 138 w 197"/>
                <a:gd name="T87" fmla="*/ 147 h 152"/>
                <a:gd name="T88" fmla="*/ 136 w 197"/>
                <a:gd name="T89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7" h="152">
                  <a:moveTo>
                    <a:pt x="136" y="148"/>
                  </a:moveTo>
                  <a:cubicBezTo>
                    <a:pt x="130" y="149"/>
                    <a:pt x="118" y="150"/>
                    <a:pt x="112" y="151"/>
                  </a:cubicBezTo>
                  <a:cubicBezTo>
                    <a:pt x="107" y="151"/>
                    <a:pt x="101" y="152"/>
                    <a:pt x="95" y="152"/>
                  </a:cubicBezTo>
                  <a:cubicBezTo>
                    <a:pt x="90" y="152"/>
                    <a:pt x="84" y="152"/>
                    <a:pt x="79" y="152"/>
                  </a:cubicBezTo>
                  <a:cubicBezTo>
                    <a:pt x="73" y="152"/>
                    <a:pt x="67" y="152"/>
                    <a:pt x="62" y="151"/>
                  </a:cubicBezTo>
                  <a:cubicBezTo>
                    <a:pt x="50" y="150"/>
                    <a:pt x="48" y="148"/>
                    <a:pt x="44" y="148"/>
                  </a:cubicBezTo>
                  <a:cubicBezTo>
                    <a:pt x="38" y="147"/>
                    <a:pt x="33" y="146"/>
                    <a:pt x="28" y="145"/>
                  </a:cubicBezTo>
                  <a:cubicBezTo>
                    <a:pt x="23" y="144"/>
                    <a:pt x="19" y="143"/>
                    <a:pt x="16" y="143"/>
                  </a:cubicBezTo>
                  <a:cubicBezTo>
                    <a:pt x="16" y="142"/>
                    <a:pt x="15" y="140"/>
                    <a:pt x="14" y="140"/>
                  </a:cubicBezTo>
                  <a:cubicBezTo>
                    <a:pt x="12" y="133"/>
                    <a:pt x="12" y="134"/>
                    <a:pt x="9" y="124"/>
                  </a:cubicBezTo>
                  <a:cubicBezTo>
                    <a:pt x="7" y="119"/>
                    <a:pt x="5" y="109"/>
                    <a:pt x="4" y="102"/>
                  </a:cubicBezTo>
                  <a:cubicBezTo>
                    <a:pt x="3" y="97"/>
                    <a:pt x="2" y="95"/>
                    <a:pt x="2" y="94"/>
                  </a:cubicBezTo>
                  <a:cubicBezTo>
                    <a:pt x="0" y="89"/>
                    <a:pt x="1" y="86"/>
                    <a:pt x="1" y="80"/>
                  </a:cubicBezTo>
                  <a:cubicBezTo>
                    <a:pt x="0" y="75"/>
                    <a:pt x="0" y="61"/>
                    <a:pt x="0" y="55"/>
                  </a:cubicBezTo>
                  <a:cubicBezTo>
                    <a:pt x="1" y="46"/>
                    <a:pt x="1" y="45"/>
                    <a:pt x="3" y="40"/>
                  </a:cubicBezTo>
                  <a:cubicBezTo>
                    <a:pt x="4" y="34"/>
                    <a:pt x="7" y="29"/>
                    <a:pt x="9" y="24"/>
                  </a:cubicBezTo>
                  <a:cubicBezTo>
                    <a:pt x="11" y="20"/>
                    <a:pt x="12" y="16"/>
                    <a:pt x="15" y="12"/>
                  </a:cubicBezTo>
                  <a:cubicBezTo>
                    <a:pt x="18" y="7"/>
                    <a:pt x="19" y="5"/>
                    <a:pt x="21" y="4"/>
                  </a:cubicBezTo>
                  <a:cubicBezTo>
                    <a:pt x="21" y="3"/>
                    <a:pt x="22" y="3"/>
                    <a:pt x="23" y="3"/>
                  </a:cubicBezTo>
                  <a:cubicBezTo>
                    <a:pt x="27" y="2"/>
                    <a:pt x="31" y="1"/>
                    <a:pt x="33" y="1"/>
                  </a:cubicBezTo>
                  <a:cubicBezTo>
                    <a:pt x="33" y="1"/>
                    <a:pt x="36" y="1"/>
                    <a:pt x="36" y="1"/>
                  </a:cubicBezTo>
                  <a:cubicBezTo>
                    <a:pt x="37" y="1"/>
                    <a:pt x="43" y="1"/>
                    <a:pt x="52" y="1"/>
                  </a:cubicBezTo>
                  <a:cubicBezTo>
                    <a:pt x="57" y="1"/>
                    <a:pt x="62" y="2"/>
                    <a:pt x="68" y="2"/>
                  </a:cubicBezTo>
                  <a:cubicBezTo>
                    <a:pt x="74" y="2"/>
                    <a:pt x="79" y="2"/>
                    <a:pt x="85" y="2"/>
                  </a:cubicBezTo>
                  <a:cubicBezTo>
                    <a:pt x="91" y="2"/>
                    <a:pt x="96" y="2"/>
                    <a:pt x="102" y="2"/>
                  </a:cubicBezTo>
                  <a:cubicBezTo>
                    <a:pt x="107" y="2"/>
                    <a:pt x="112" y="3"/>
                    <a:pt x="117" y="3"/>
                  </a:cubicBezTo>
                  <a:cubicBezTo>
                    <a:pt x="123" y="3"/>
                    <a:pt x="128" y="2"/>
                    <a:pt x="133" y="2"/>
                  </a:cubicBezTo>
                  <a:cubicBezTo>
                    <a:pt x="138" y="2"/>
                    <a:pt x="143" y="2"/>
                    <a:pt x="148" y="2"/>
                  </a:cubicBezTo>
                  <a:cubicBezTo>
                    <a:pt x="154" y="2"/>
                    <a:pt x="160" y="2"/>
                    <a:pt x="162" y="1"/>
                  </a:cubicBezTo>
                  <a:cubicBezTo>
                    <a:pt x="168" y="0"/>
                    <a:pt x="172" y="0"/>
                    <a:pt x="175" y="0"/>
                  </a:cubicBezTo>
                  <a:cubicBezTo>
                    <a:pt x="176" y="0"/>
                    <a:pt x="176" y="0"/>
                    <a:pt x="177" y="1"/>
                  </a:cubicBezTo>
                  <a:cubicBezTo>
                    <a:pt x="180" y="2"/>
                    <a:pt x="184" y="5"/>
                    <a:pt x="184" y="5"/>
                  </a:cubicBezTo>
                  <a:cubicBezTo>
                    <a:pt x="184" y="7"/>
                    <a:pt x="183" y="20"/>
                    <a:pt x="184" y="28"/>
                  </a:cubicBezTo>
                  <a:cubicBezTo>
                    <a:pt x="185" y="33"/>
                    <a:pt x="186" y="39"/>
                    <a:pt x="187" y="45"/>
                  </a:cubicBezTo>
                  <a:cubicBezTo>
                    <a:pt x="187" y="50"/>
                    <a:pt x="188" y="55"/>
                    <a:pt x="188" y="60"/>
                  </a:cubicBezTo>
                  <a:cubicBezTo>
                    <a:pt x="189" y="66"/>
                    <a:pt x="191" y="73"/>
                    <a:pt x="192" y="78"/>
                  </a:cubicBezTo>
                  <a:cubicBezTo>
                    <a:pt x="193" y="85"/>
                    <a:pt x="193" y="81"/>
                    <a:pt x="194" y="88"/>
                  </a:cubicBezTo>
                  <a:cubicBezTo>
                    <a:pt x="196" y="96"/>
                    <a:pt x="195" y="95"/>
                    <a:pt x="196" y="105"/>
                  </a:cubicBezTo>
                  <a:cubicBezTo>
                    <a:pt x="197" y="111"/>
                    <a:pt x="196" y="122"/>
                    <a:pt x="195" y="128"/>
                  </a:cubicBezTo>
                  <a:cubicBezTo>
                    <a:pt x="194" y="134"/>
                    <a:pt x="191" y="138"/>
                    <a:pt x="190" y="139"/>
                  </a:cubicBezTo>
                  <a:cubicBezTo>
                    <a:pt x="186" y="141"/>
                    <a:pt x="173" y="142"/>
                    <a:pt x="176" y="142"/>
                  </a:cubicBezTo>
                  <a:cubicBezTo>
                    <a:pt x="169" y="143"/>
                    <a:pt x="170" y="142"/>
                    <a:pt x="166" y="143"/>
                  </a:cubicBezTo>
                  <a:cubicBezTo>
                    <a:pt x="156" y="145"/>
                    <a:pt x="154" y="145"/>
                    <a:pt x="147" y="145"/>
                  </a:cubicBezTo>
                  <a:cubicBezTo>
                    <a:pt x="141" y="146"/>
                    <a:pt x="146" y="146"/>
                    <a:pt x="138" y="147"/>
                  </a:cubicBezTo>
                  <a:cubicBezTo>
                    <a:pt x="138" y="147"/>
                    <a:pt x="137" y="148"/>
                    <a:pt x="136" y="148"/>
                  </a:cubicBezTo>
                </a:path>
              </a:pathLst>
            </a:custGeom>
            <a:solidFill>
              <a:srgbClr val="293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/>
            <p:cNvSpPr>
              <a:spLocks/>
            </p:cNvSpPr>
            <p:nvPr userDrawn="1"/>
          </p:nvSpPr>
          <p:spPr bwMode="auto">
            <a:xfrm>
              <a:off x="6998" y="144"/>
              <a:ext cx="156" cy="134"/>
            </a:xfrm>
            <a:custGeom>
              <a:avLst/>
              <a:gdLst>
                <a:gd name="T0" fmla="*/ 11 w 155"/>
                <a:gd name="T1" fmla="*/ 5 h 132"/>
                <a:gd name="T2" fmla="*/ 19 w 155"/>
                <a:gd name="T3" fmla="*/ 0 h 132"/>
                <a:gd name="T4" fmla="*/ 30 w 155"/>
                <a:gd name="T5" fmla="*/ 1 h 132"/>
                <a:gd name="T6" fmla="*/ 37 w 155"/>
                <a:gd name="T7" fmla="*/ 2 h 132"/>
                <a:gd name="T8" fmla="*/ 45 w 155"/>
                <a:gd name="T9" fmla="*/ 3 h 132"/>
                <a:gd name="T10" fmla="*/ 63 w 155"/>
                <a:gd name="T11" fmla="*/ 6 h 132"/>
                <a:gd name="T12" fmla="*/ 74 w 155"/>
                <a:gd name="T13" fmla="*/ 9 h 132"/>
                <a:gd name="T14" fmla="*/ 86 w 155"/>
                <a:gd name="T15" fmla="*/ 10 h 132"/>
                <a:gd name="T16" fmla="*/ 97 w 155"/>
                <a:gd name="T17" fmla="*/ 10 h 132"/>
                <a:gd name="T18" fmla="*/ 109 w 155"/>
                <a:gd name="T19" fmla="*/ 9 h 132"/>
                <a:gd name="T20" fmla="*/ 120 w 155"/>
                <a:gd name="T21" fmla="*/ 8 h 132"/>
                <a:gd name="T22" fmla="*/ 131 w 155"/>
                <a:gd name="T23" fmla="*/ 7 h 132"/>
                <a:gd name="T24" fmla="*/ 142 w 155"/>
                <a:gd name="T25" fmla="*/ 6 h 132"/>
                <a:gd name="T26" fmla="*/ 151 w 155"/>
                <a:gd name="T27" fmla="*/ 12 h 132"/>
                <a:gd name="T28" fmla="*/ 152 w 155"/>
                <a:gd name="T29" fmla="*/ 23 h 132"/>
                <a:gd name="T30" fmla="*/ 151 w 155"/>
                <a:gd name="T31" fmla="*/ 35 h 132"/>
                <a:gd name="T32" fmla="*/ 151 w 155"/>
                <a:gd name="T33" fmla="*/ 46 h 132"/>
                <a:gd name="T34" fmla="*/ 152 w 155"/>
                <a:gd name="T35" fmla="*/ 58 h 132"/>
                <a:gd name="T36" fmla="*/ 152 w 155"/>
                <a:gd name="T37" fmla="*/ 69 h 132"/>
                <a:gd name="T38" fmla="*/ 153 w 155"/>
                <a:gd name="T39" fmla="*/ 81 h 132"/>
                <a:gd name="T40" fmla="*/ 153 w 155"/>
                <a:gd name="T41" fmla="*/ 92 h 132"/>
                <a:gd name="T42" fmla="*/ 154 w 155"/>
                <a:gd name="T43" fmla="*/ 103 h 132"/>
                <a:gd name="T44" fmla="*/ 150 w 155"/>
                <a:gd name="T45" fmla="*/ 114 h 132"/>
                <a:gd name="T46" fmla="*/ 139 w 155"/>
                <a:gd name="T47" fmla="*/ 118 h 132"/>
                <a:gd name="T48" fmla="*/ 129 w 155"/>
                <a:gd name="T49" fmla="*/ 121 h 132"/>
                <a:gd name="T50" fmla="*/ 118 w 155"/>
                <a:gd name="T51" fmla="*/ 124 h 132"/>
                <a:gd name="T52" fmla="*/ 108 w 155"/>
                <a:gd name="T53" fmla="*/ 126 h 132"/>
                <a:gd name="T54" fmla="*/ 97 w 155"/>
                <a:gd name="T55" fmla="*/ 127 h 132"/>
                <a:gd name="T56" fmla="*/ 86 w 155"/>
                <a:gd name="T57" fmla="*/ 128 h 132"/>
                <a:gd name="T58" fmla="*/ 76 w 155"/>
                <a:gd name="T59" fmla="*/ 129 h 132"/>
                <a:gd name="T60" fmla="*/ 66 w 155"/>
                <a:gd name="T61" fmla="*/ 129 h 132"/>
                <a:gd name="T62" fmla="*/ 64 w 155"/>
                <a:gd name="T63" fmla="*/ 131 h 132"/>
                <a:gd name="T64" fmla="*/ 53 w 155"/>
                <a:gd name="T65" fmla="*/ 131 h 132"/>
                <a:gd name="T66" fmla="*/ 43 w 155"/>
                <a:gd name="T67" fmla="*/ 131 h 132"/>
                <a:gd name="T68" fmla="*/ 32 w 155"/>
                <a:gd name="T69" fmla="*/ 130 h 132"/>
                <a:gd name="T70" fmla="*/ 22 w 155"/>
                <a:gd name="T71" fmla="*/ 128 h 132"/>
                <a:gd name="T72" fmla="*/ 11 w 155"/>
                <a:gd name="T73" fmla="*/ 126 h 132"/>
                <a:gd name="T74" fmla="*/ 3 w 155"/>
                <a:gd name="T75" fmla="*/ 121 h 132"/>
                <a:gd name="T76" fmla="*/ 1 w 155"/>
                <a:gd name="T77" fmla="*/ 109 h 132"/>
                <a:gd name="T78" fmla="*/ 1 w 155"/>
                <a:gd name="T79" fmla="*/ 98 h 132"/>
                <a:gd name="T80" fmla="*/ 0 w 155"/>
                <a:gd name="T81" fmla="*/ 88 h 132"/>
                <a:gd name="T82" fmla="*/ 1 w 155"/>
                <a:gd name="T83" fmla="*/ 77 h 132"/>
                <a:gd name="T84" fmla="*/ 1 w 155"/>
                <a:gd name="T85" fmla="*/ 66 h 132"/>
                <a:gd name="T86" fmla="*/ 3 w 155"/>
                <a:gd name="T87" fmla="*/ 55 h 132"/>
                <a:gd name="T88" fmla="*/ 4 w 155"/>
                <a:gd name="T89" fmla="*/ 45 h 132"/>
                <a:gd name="T90" fmla="*/ 5 w 155"/>
                <a:gd name="T91" fmla="*/ 34 h 132"/>
                <a:gd name="T92" fmla="*/ 7 w 155"/>
                <a:gd name="T93" fmla="*/ 24 h 132"/>
                <a:gd name="T94" fmla="*/ 7 w 155"/>
                <a:gd name="T95" fmla="*/ 14 h 132"/>
                <a:gd name="T96" fmla="*/ 11 w 155"/>
                <a:gd name="T97" fmla="*/ 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32">
                  <a:moveTo>
                    <a:pt x="11" y="5"/>
                  </a:moveTo>
                  <a:cubicBezTo>
                    <a:pt x="13" y="0"/>
                    <a:pt x="15" y="0"/>
                    <a:pt x="19" y="0"/>
                  </a:cubicBezTo>
                  <a:cubicBezTo>
                    <a:pt x="22" y="0"/>
                    <a:pt x="25" y="0"/>
                    <a:pt x="30" y="1"/>
                  </a:cubicBezTo>
                  <a:cubicBezTo>
                    <a:pt x="33" y="2"/>
                    <a:pt x="33" y="1"/>
                    <a:pt x="37" y="2"/>
                  </a:cubicBezTo>
                  <a:cubicBezTo>
                    <a:pt x="40" y="3"/>
                    <a:pt x="40" y="2"/>
                    <a:pt x="45" y="3"/>
                  </a:cubicBezTo>
                  <a:cubicBezTo>
                    <a:pt x="48" y="4"/>
                    <a:pt x="59" y="6"/>
                    <a:pt x="63" y="6"/>
                  </a:cubicBezTo>
                  <a:cubicBezTo>
                    <a:pt x="67" y="7"/>
                    <a:pt x="70" y="9"/>
                    <a:pt x="74" y="9"/>
                  </a:cubicBezTo>
                  <a:cubicBezTo>
                    <a:pt x="78" y="9"/>
                    <a:pt x="82" y="10"/>
                    <a:pt x="86" y="10"/>
                  </a:cubicBezTo>
                  <a:cubicBezTo>
                    <a:pt x="90" y="10"/>
                    <a:pt x="94" y="10"/>
                    <a:pt x="97" y="10"/>
                  </a:cubicBezTo>
                  <a:cubicBezTo>
                    <a:pt x="101" y="10"/>
                    <a:pt x="105" y="9"/>
                    <a:pt x="109" y="9"/>
                  </a:cubicBezTo>
                  <a:cubicBezTo>
                    <a:pt x="113" y="9"/>
                    <a:pt x="117" y="9"/>
                    <a:pt x="120" y="8"/>
                  </a:cubicBezTo>
                  <a:cubicBezTo>
                    <a:pt x="125" y="8"/>
                    <a:pt x="128" y="7"/>
                    <a:pt x="131" y="7"/>
                  </a:cubicBezTo>
                  <a:cubicBezTo>
                    <a:pt x="135" y="5"/>
                    <a:pt x="139" y="6"/>
                    <a:pt x="142" y="6"/>
                  </a:cubicBezTo>
                  <a:cubicBezTo>
                    <a:pt x="146" y="7"/>
                    <a:pt x="149" y="9"/>
                    <a:pt x="151" y="12"/>
                  </a:cubicBezTo>
                  <a:cubicBezTo>
                    <a:pt x="152" y="15"/>
                    <a:pt x="151" y="18"/>
                    <a:pt x="152" y="23"/>
                  </a:cubicBezTo>
                  <a:cubicBezTo>
                    <a:pt x="152" y="25"/>
                    <a:pt x="151" y="30"/>
                    <a:pt x="151" y="35"/>
                  </a:cubicBezTo>
                  <a:cubicBezTo>
                    <a:pt x="151" y="38"/>
                    <a:pt x="151" y="42"/>
                    <a:pt x="151" y="46"/>
                  </a:cubicBezTo>
                  <a:cubicBezTo>
                    <a:pt x="151" y="50"/>
                    <a:pt x="152" y="54"/>
                    <a:pt x="152" y="58"/>
                  </a:cubicBezTo>
                  <a:cubicBezTo>
                    <a:pt x="152" y="62"/>
                    <a:pt x="152" y="66"/>
                    <a:pt x="152" y="69"/>
                  </a:cubicBezTo>
                  <a:cubicBezTo>
                    <a:pt x="152" y="74"/>
                    <a:pt x="153" y="77"/>
                    <a:pt x="153" y="81"/>
                  </a:cubicBezTo>
                  <a:cubicBezTo>
                    <a:pt x="153" y="85"/>
                    <a:pt x="153" y="89"/>
                    <a:pt x="153" y="92"/>
                  </a:cubicBezTo>
                  <a:cubicBezTo>
                    <a:pt x="153" y="99"/>
                    <a:pt x="154" y="97"/>
                    <a:pt x="154" y="103"/>
                  </a:cubicBezTo>
                  <a:cubicBezTo>
                    <a:pt x="153" y="109"/>
                    <a:pt x="155" y="110"/>
                    <a:pt x="150" y="114"/>
                  </a:cubicBezTo>
                  <a:cubicBezTo>
                    <a:pt x="147" y="116"/>
                    <a:pt x="144" y="118"/>
                    <a:pt x="139" y="118"/>
                  </a:cubicBezTo>
                  <a:cubicBezTo>
                    <a:pt x="138" y="119"/>
                    <a:pt x="134" y="120"/>
                    <a:pt x="129" y="121"/>
                  </a:cubicBezTo>
                  <a:cubicBezTo>
                    <a:pt x="126" y="122"/>
                    <a:pt x="122" y="123"/>
                    <a:pt x="118" y="124"/>
                  </a:cubicBezTo>
                  <a:cubicBezTo>
                    <a:pt x="115" y="124"/>
                    <a:pt x="111" y="125"/>
                    <a:pt x="108" y="126"/>
                  </a:cubicBezTo>
                  <a:cubicBezTo>
                    <a:pt x="104" y="126"/>
                    <a:pt x="101" y="127"/>
                    <a:pt x="97" y="127"/>
                  </a:cubicBezTo>
                  <a:cubicBezTo>
                    <a:pt x="94" y="128"/>
                    <a:pt x="90" y="128"/>
                    <a:pt x="86" y="128"/>
                  </a:cubicBezTo>
                  <a:cubicBezTo>
                    <a:pt x="83" y="129"/>
                    <a:pt x="79" y="128"/>
                    <a:pt x="76" y="129"/>
                  </a:cubicBezTo>
                  <a:cubicBezTo>
                    <a:pt x="72" y="129"/>
                    <a:pt x="69" y="129"/>
                    <a:pt x="66" y="129"/>
                  </a:cubicBezTo>
                  <a:cubicBezTo>
                    <a:pt x="63" y="130"/>
                    <a:pt x="66" y="130"/>
                    <a:pt x="64" y="131"/>
                  </a:cubicBezTo>
                  <a:cubicBezTo>
                    <a:pt x="61" y="132"/>
                    <a:pt x="60" y="132"/>
                    <a:pt x="53" y="131"/>
                  </a:cubicBezTo>
                  <a:cubicBezTo>
                    <a:pt x="50" y="131"/>
                    <a:pt x="47" y="131"/>
                    <a:pt x="43" y="131"/>
                  </a:cubicBezTo>
                  <a:cubicBezTo>
                    <a:pt x="40" y="131"/>
                    <a:pt x="36" y="131"/>
                    <a:pt x="32" y="130"/>
                  </a:cubicBezTo>
                  <a:cubicBezTo>
                    <a:pt x="29" y="130"/>
                    <a:pt x="25" y="129"/>
                    <a:pt x="22" y="128"/>
                  </a:cubicBezTo>
                  <a:cubicBezTo>
                    <a:pt x="18" y="127"/>
                    <a:pt x="14" y="127"/>
                    <a:pt x="11" y="126"/>
                  </a:cubicBezTo>
                  <a:cubicBezTo>
                    <a:pt x="7" y="125"/>
                    <a:pt x="4" y="123"/>
                    <a:pt x="3" y="121"/>
                  </a:cubicBezTo>
                  <a:cubicBezTo>
                    <a:pt x="2" y="119"/>
                    <a:pt x="1" y="114"/>
                    <a:pt x="1" y="109"/>
                  </a:cubicBezTo>
                  <a:cubicBezTo>
                    <a:pt x="1" y="106"/>
                    <a:pt x="1" y="102"/>
                    <a:pt x="1" y="98"/>
                  </a:cubicBezTo>
                  <a:cubicBezTo>
                    <a:pt x="1" y="95"/>
                    <a:pt x="0" y="91"/>
                    <a:pt x="0" y="88"/>
                  </a:cubicBezTo>
                  <a:cubicBezTo>
                    <a:pt x="0" y="84"/>
                    <a:pt x="0" y="81"/>
                    <a:pt x="1" y="77"/>
                  </a:cubicBezTo>
                  <a:cubicBezTo>
                    <a:pt x="1" y="73"/>
                    <a:pt x="1" y="70"/>
                    <a:pt x="1" y="66"/>
                  </a:cubicBezTo>
                  <a:cubicBezTo>
                    <a:pt x="1" y="62"/>
                    <a:pt x="2" y="59"/>
                    <a:pt x="3" y="55"/>
                  </a:cubicBezTo>
                  <a:cubicBezTo>
                    <a:pt x="3" y="52"/>
                    <a:pt x="4" y="48"/>
                    <a:pt x="4" y="45"/>
                  </a:cubicBezTo>
                  <a:cubicBezTo>
                    <a:pt x="4" y="41"/>
                    <a:pt x="4" y="38"/>
                    <a:pt x="5" y="34"/>
                  </a:cubicBezTo>
                  <a:cubicBezTo>
                    <a:pt x="5" y="31"/>
                    <a:pt x="6" y="27"/>
                    <a:pt x="7" y="24"/>
                  </a:cubicBezTo>
                  <a:cubicBezTo>
                    <a:pt x="7" y="20"/>
                    <a:pt x="7" y="17"/>
                    <a:pt x="7" y="14"/>
                  </a:cubicBezTo>
                  <a:cubicBezTo>
                    <a:pt x="8" y="9"/>
                    <a:pt x="10" y="5"/>
                    <a:pt x="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6927" y="289"/>
              <a:ext cx="273" cy="93"/>
            </a:xfrm>
            <a:custGeom>
              <a:avLst/>
              <a:gdLst>
                <a:gd name="T0" fmla="*/ 263 w 270"/>
                <a:gd name="T1" fmla="*/ 65 h 92"/>
                <a:gd name="T2" fmla="*/ 245 w 270"/>
                <a:gd name="T3" fmla="*/ 68 h 92"/>
                <a:gd name="T4" fmla="*/ 229 w 270"/>
                <a:gd name="T5" fmla="*/ 69 h 92"/>
                <a:gd name="T6" fmla="*/ 213 w 270"/>
                <a:gd name="T7" fmla="*/ 68 h 92"/>
                <a:gd name="T8" fmla="*/ 197 w 270"/>
                <a:gd name="T9" fmla="*/ 69 h 92"/>
                <a:gd name="T10" fmla="*/ 180 w 270"/>
                <a:gd name="T11" fmla="*/ 70 h 92"/>
                <a:gd name="T12" fmla="*/ 166 w 270"/>
                <a:gd name="T13" fmla="*/ 71 h 92"/>
                <a:gd name="T14" fmla="*/ 151 w 270"/>
                <a:gd name="T15" fmla="*/ 70 h 92"/>
                <a:gd name="T16" fmla="*/ 131 w 270"/>
                <a:gd name="T17" fmla="*/ 71 h 92"/>
                <a:gd name="T18" fmla="*/ 115 w 270"/>
                <a:gd name="T19" fmla="*/ 74 h 92"/>
                <a:gd name="T20" fmla="*/ 100 w 270"/>
                <a:gd name="T21" fmla="*/ 75 h 92"/>
                <a:gd name="T22" fmla="*/ 84 w 270"/>
                <a:gd name="T23" fmla="*/ 78 h 92"/>
                <a:gd name="T24" fmla="*/ 69 w 270"/>
                <a:gd name="T25" fmla="*/ 81 h 92"/>
                <a:gd name="T26" fmla="*/ 54 w 270"/>
                <a:gd name="T27" fmla="*/ 83 h 92"/>
                <a:gd name="T28" fmla="*/ 44 w 270"/>
                <a:gd name="T29" fmla="*/ 87 h 92"/>
                <a:gd name="T30" fmla="*/ 26 w 270"/>
                <a:gd name="T31" fmla="*/ 91 h 92"/>
                <a:gd name="T32" fmla="*/ 9 w 270"/>
                <a:gd name="T33" fmla="*/ 86 h 92"/>
                <a:gd name="T34" fmla="*/ 5 w 270"/>
                <a:gd name="T35" fmla="*/ 72 h 92"/>
                <a:gd name="T36" fmla="*/ 3 w 270"/>
                <a:gd name="T37" fmla="*/ 64 h 92"/>
                <a:gd name="T38" fmla="*/ 5 w 270"/>
                <a:gd name="T39" fmla="*/ 45 h 92"/>
                <a:gd name="T40" fmla="*/ 17 w 270"/>
                <a:gd name="T41" fmla="*/ 37 h 92"/>
                <a:gd name="T42" fmla="*/ 33 w 270"/>
                <a:gd name="T43" fmla="*/ 29 h 92"/>
                <a:gd name="T44" fmla="*/ 48 w 270"/>
                <a:gd name="T45" fmla="*/ 24 h 92"/>
                <a:gd name="T46" fmla="*/ 64 w 270"/>
                <a:gd name="T47" fmla="*/ 20 h 92"/>
                <a:gd name="T48" fmla="*/ 80 w 270"/>
                <a:gd name="T49" fmla="*/ 16 h 92"/>
                <a:gd name="T50" fmla="*/ 96 w 270"/>
                <a:gd name="T51" fmla="*/ 12 h 92"/>
                <a:gd name="T52" fmla="*/ 113 w 270"/>
                <a:gd name="T53" fmla="*/ 9 h 92"/>
                <a:gd name="T54" fmla="*/ 130 w 270"/>
                <a:gd name="T55" fmla="*/ 7 h 92"/>
                <a:gd name="T56" fmla="*/ 147 w 270"/>
                <a:gd name="T57" fmla="*/ 5 h 92"/>
                <a:gd name="T58" fmla="*/ 163 w 270"/>
                <a:gd name="T59" fmla="*/ 3 h 92"/>
                <a:gd name="T60" fmla="*/ 182 w 270"/>
                <a:gd name="T61" fmla="*/ 3 h 92"/>
                <a:gd name="T62" fmla="*/ 195 w 270"/>
                <a:gd name="T63" fmla="*/ 1 h 92"/>
                <a:gd name="T64" fmla="*/ 211 w 270"/>
                <a:gd name="T65" fmla="*/ 0 h 92"/>
                <a:gd name="T66" fmla="*/ 228 w 270"/>
                <a:gd name="T67" fmla="*/ 0 h 92"/>
                <a:gd name="T68" fmla="*/ 242 w 270"/>
                <a:gd name="T69" fmla="*/ 0 h 92"/>
                <a:gd name="T70" fmla="*/ 261 w 270"/>
                <a:gd name="T71" fmla="*/ 3 h 92"/>
                <a:gd name="T72" fmla="*/ 267 w 270"/>
                <a:gd name="T73" fmla="*/ 16 h 92"/>
                <a:gd name="T74" fmla="*/ 268 w 270"/>
                <a:gd name="T75" fmla="*/ 29 h 92"/>
                <a:gd name="T76" fmla="*/ 270 w 270"/>
                <a:gd name="T77" fmla="*/ 54 h 92"/>
                <a:gd name="T78" fmla="*/ 263 w 270"/>
                <a:gd name="T79" fmla="*/ 6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0" h="92">
                  <a:moveTo>
                    <a:pt x="263" y="65"/>
                  </a:moveTo>
                  <a:cubicBezTo>
                    <a:pt x="261" y="66"/>
                    <a:pt x="252" y="68"/>
                    <a:pt x="245" y="68"/>
                  </a:cubicBezTo>
                  <a:cubicBezTo>
                    <a:pt x="241" y="68"/>
                    <a:pt x="236" y="68"/>
                    <a:pt x="229" y="69"/>
                  </a:cubicBezTo>
                  <a:cubicBezTo>
                    <a:pt x="224" y="69"/>
                    <a:pt x="219" y="68"/>
                    <a:pt x="213" y="68"/>
                  </a:cubicBezTo>
                  <a:cubicBezTo>
                    <a:pt x="208" y="69"/>
                    <a:pt x="203" y="69"/>
                    <a:pt x="197" y="69"/>
                  </a:cubicBezTo>
                  <a:cubicBezTo>
                    <a:pt x="192" y="69"/>
                    <a:pt x="186" y="70"/>
                    <a:pt x="180" y="70"/>
                  </a:cubicBezTo>
                  <a:cubicBezTo>
                    <a:pt x="175" y="71"/>
                    <a:pt x="172" y="70"/>
                    <a:pt x="166" y="71"/>
                  </a:cubicBezTo>
                  <a:cubicBezTo>
                    <a:pt x="161" y="71"/>
                    <a:pt x="156" y="69"/>
                    <a:pt x="151" y="70"/>
                  </a:cubicBezTo>
                  <a:cubicBezTo>
                    <a:pt x="146" y="70"/>
                    <a:pt x="137" y="71"/>
                    <a:pt x="131" y="71"/>
                  </a:cubicBezTo>
                  <a:cubicBezTo>
                    <a:pt x="126" y="72"/>
                    <a:pt x="120" y="74"/>
                    <a:pt x="115" y="74"/>
                  </a:cubicBezTo>
                  <a:cubicBezTo>
                    <a:pt x="110" y="75"/>
                    <a:pt x="105" y="75"/>
                    <a:pt x="100" y="75"/>
                  </a:cubicBezTo>
                  <a:cubicBezTo>
                    <a:pt x="95" y="76"/>
                    <a:pt x="89" y="78"/>
                    <a:pt x="84" y="78"/>
                  </a:cubicBezTo>
                  <a:cubicBezTo>
                    <a:pt x="78" y="79"/>
                    <a:pt x="73" y="80"/>
                    <a:pt x="69" y="81"/>
                  </a:cubicBezTo>
                  <a:cubicBezTo>
                    <a:pt x="63" y="82"/>
                    <a:pt x="59" y="82"/>
                    <a:pt x="54" y="83"/>
                  </a:cubicBezTo>
                  <a:cubicBezTo>
                    <a:pt x="50" y="84"/>
                    <a:pt x="47" y="86"/>
                    <a:pt x="44" y="87"/>
                  </a:cubicBezTo>
                  <a:cubicBezTo>
                    <a:pt x="36" y="89"/>
                    <a:pt x="30" y="90"/>
                    <a:pt x="26" y="91"/>
                  </a:cubicBezTo>
                  <a:cubicBezTo>
                    <a:pt x="16" y="92"/>
                    <a:pt x="11" y="90"/>
                    <a:pt x="9" y="86"/>
                  </a:cubicBezTo>
                  <a:cubicBezTo>
                    <a:pt x="6" y="83"/>
                    <a:pt x="5" y="77"/>
                    <a:pt x="5" y="72"/>
                  </a:cubicBezTo>
                  <a:cubicBezTo>
                    <a:pt x="4" y="66"/>
                    <a:pt x="4" y="69"/>
                    <a:pt x="3" y="64"/>
                  </a:cubicBezTo>
                  <a:cubicBezTo>
                    <a:pt x="2" y="56"/>
                    <a:pt x="0" y="50"/>
                    <a:pt x="5" y="45"/>
                  </a:cubicBezTo>
                  <a:cubicBezTo>
                    <a:pt x="8" y="43"/>
                    <a:pt x="12" y="40"/>
                    <a:pt x="17" y="37"/>
                  </a:cubicBezTo>
                  <a:cubicBezTo>
                    <a:pt x="25" y="33"/>
                    <a:pt x="22" y="34"/>
                    <a:pt x="33" y="29"/>
                  </a:cubicBezTo>
                  <a:cubicBezTo>
                    <a:pt x="37" y="28"/>
                    <a:pt x="42" y="26"/>
                    <a:pt x="48" y="24"/>
                  </a:cubicBezTo>
                  <a:cubicBezTo>
                    <a:pt x="53" y="22"/>
                    <a:pt x="58" y="21"/>
                    <a:pt x="64" y="20"/>
                  </a:cubicBezTo>
                  <a:cubicBezTo>
                    <a:pt x="69" y="18"/>
                    <a:pt x="74" y="17"/>
                    <a:pt x="80" y="16"/>
                  </a:cubicBezTo>
                  <a:cubicBezTo>
                    <a:pt x="85" y="15"/>
                    <a:pt x="91" y="13"/>
                    <a:pt x="96" y="12"/>
                  </a:cubicBezTo>
                  <a:cubicBezTo>
                    <a:pt x="102" y="11"/>
                    <a:pt x="107" y="10"/>
                    <a:pt x="113" y="9"/>
                  </a:cubicBezTo>
                  <a:cubicBezTo>
                    <a:pt x="118" y="8"/>
                    <a:pt x="124" y="8"/>
                    <a:pt x="130" y="7"/>
                  </a:cubicBezTo>
                  <a:cubicBezTo>
                    <a:pt x="136" y="6"/>
                    <a:pt x="141" y="6"/>
                    <a:pt x="147" y="5"/>
                  </a:cubicBezTo>
                  <a:cubicBezTo>
                    <a:pt x="152" y="4"/>
                    <a:pt x="158" y="3"/>
                    <a:pt x="163" y="3"/>
                  </a:cubicBezTo>
                  <a:cubicBezTo>
                    <a:pt x="168" y="2"/>
                    <a:pt x="176" y="3"/>
                    <a:pt x="182" y="3"/>
                  </a:cubicBezTo>
                  <a:cubicBezTo>
                    <a:pt x="187" y="2"/>
                    <a:pt x="190" y="1"/>
                    <a:pt x="195" y="1"/>
                  </a:cubicBezTo>
                  <a:cubicBezTo>
                    <a:pt x="200" y="1"/>
                    <a:pt x="206" y="1"/>
                    <a:pt x="211" y="0"/>
                  </a:cubicBezTo>
                  <a:cubicBezTo>
                    <a:pt x="217" y="0"/>
                    <a:pt x="222" y="0"/>
                    <a:pt x="228" y="0"/>
                  </a:cubicBezTo>
                  <a:cubicBezTo>
                    <a:pt x="232" y="0"/>
                    <a:pt x="237" y="0"/>
                    <a:pt x="242" y="0"/>
                  </a:cubicBezTo>
                  <a:cubicBezTo>
                    <a:pt x="250" y="0"/>
                    <a:pt x="257" y="0"/>
                    <a:pt x="261" y="3"/>
                  </a:cubicBezTo>
                  <a:cubicBezTo>
                    <a:pt x="267" y="7"/>
                    <a:pt x="267" y="9"/>
                    <a:pt x="267" y="16"/>
                  </a:cubicBezTo>
                  <a:cubicBezTo>
                    <a:pt x="267" y="25"/>
                    <a:pt x="266" y="21"/>
                    <a:pt x="268" y="29"/>
                  </a:cubicBezTo>
                  <a:cubicBezTo>
                    <a:pt x="269" y="38"/>
                    <a:pt x="269" y="46"/>
                    <a:pt x="270" y="54"/>
                  </a:cubicBezTo>
                  <a:cubicBezTo>
                    <a:pt x="270" y="58"/>
                    <a:pt x="268" y="61"/>
                    <a:pt x="263" y="65"/>
                  </a:cubicBezTo>
                </a:path>
              </a:pathLst>
            </a:custGeom>
            <a:solidFill>
              <a:srgbClr val="293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9"/>
            <p:cNvSpPr>
              <a:spLocks noChangeArrowheads="1"/>
            </p:cNvSpPr>
            <p:nvPr userDrawn="1"/>
          </p:nvSpPr>
          <p:spPr bwMode="auto">
            <a:xfrm>
              <a:off x="6969" y="330"/>
              <a:ext cx="10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/>
            <p:cNvSpPr>
              <a:spLocks/>
            </p:cNvSpPr>
            <p:nvPr userDrawn="1"/>
          </p:nvSpPr>
          <p:spPr bwMode="auto">
            <a:xfrm>
              <a:off x="7000" y="346"/>
              <a:ext cx="10" cy="11"/>
            </a:xfrm>
            <a:custGeom>
              <a:avLst/>
              <a:gdLst>
                <a:gd name="T0" fmla="*/ 5 w 10"/>
                <a:gd name="T1" fmla="*/ 10 h 11"/>
                <a:gd name="T2" fmla="*/ 10 w 10"/>
                <a:gd name="T3" fmla="*/ 5 h 11"/>
                <a:gd name="T4" fmla="*/ 5 w 10"/>
                <a:gd name="T5" fmla="*/ 0 h 11"/>
                <a:gd name="T6" fmla="*/ 0 w 10"/>
                <a:gd name="T7" fmla="*/ 5 h 11"/>
                <a:gd name="T8" fmla="*/ 5 w 1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0"/>
                  </a:moveTo>
                  <a:cubicBezTo>
                    <a:pt x="8" y="10"/>
                    <a:pt x="10" y="7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"/>
                    <a:pt x="4" y="10"/>
                    <a:pt x="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1"/>
            <p:cNvSpPr>
              <a:spLocks noChangeArrowheads="1"/>
            </p:cNvSpPr>
            <p:nvPr userDrawn="1"/>
          </p:nvSpPr>
          <p:spPr bwMode="auto">
            <a:xfrm>
              <a:off x="6983" y="349"/>
              <a:ext cx="10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/>
            <p:cNvSpPr>
              <a:spLocks/>
            </p:cNvSpPr>
            <p:nvPr userDrawn="1"/>
          </p:nvSpPr>
          <p:spPr bwMode="auto">
            <a:xfrm>
              <a:off x="7049" y="328"/>
              <a:ext cx="11" cy="10"/>
            </a:xfrm>
            <a:custGeom>
              <a:avLst/>
              <a:gdLst>
                <a:gd name="T0" fmla="*/ 6 w 11"/>
                <a:gd name="T1" fmla="*/ 10 h 10"/>
                <a:gd name="T2" fmla="*/ 11 w 11"/>
                <a:gd name="T3" fmla="*/ 4 h 10"/>
                <a:gd name="T4" fmla="*/ 6 w 11"/>
                <a:gd name="T5" fmla="*/ 0 h 10"/>
                <a:gd name="T6" fmla="*/ 1 w 11"/>
                <a:gd name="T7" fmla="*/ 5 h 10"/>
                <a:gd name="T8" fmla="*/ 6 w 11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9" y="10"/>
                    <a:pt x="11" y="7"/>
                    <a:pt x="11" y="4"/>
                  </a:cubicBezTo>
                  <a:cubicBezTo>
                    <a:pt x="11" y="2"/>
                    <a:pt x="9" y="0"/>
                    <a:pt x="6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7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3"/>
            <p:cNvSpPr>
              <a:spLocks noChangeArrowheads="1"/>
            </p:cNvSpPr>
            <p:nvPr userDrawn="1"/>
          </p:nvSpPr>
          <p:spPr bwMode="auto">
            <a:xfrm>
              <a:off x="7022" y="335"/>
              <a:ext cx="9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/>
            <p:cNvSpPr>
              <a:spLocks/>
            </p:cNvSpPr>
            <p:nvPr userDrawn="1"/>
          </p:nvSpPr>
          <p:spPr bwMode="auto">
            <a:xfrm>
              <a:off x="7007" y="330"/>
              <a:ext cx="10" cy="11"/>
            </a:xfrm>
            <a:custGeom>
              <a:avLst/>
              <a:gdLst>
                <a:gd name="T0" fmla="*/ 5 w 10"/>
                <a:gd name="T1" fmla="*/ 10 h 11"/>
                <a:gd name="T2" fmla="*/ 10 w 10"/>
                <a:gd name="T3" fmla="*/ 5 h 11"/>
                <a:gd name="T4" fmla="*/ 5 w 10"/>
                <a:gd name="T5" fmla="*/ 0 h 11"/>
                <a:gd name="T6" fmla="*/ 0 w 10"/>
                <a:gd name="T7" fmla="*/ 5 h 11"/>
                <a:gd name="T8" fmla="*/ 5 w 1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0"/>
                  </a:moveTo>
                  <a:cubicBezTo>
                    <a:pt x="8" y="11"/>
                    <a:pt x="10" y="8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0" y="9"/>
                    <a:pt x="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/>
            <p:cNvSpPr>
              <a:spLocks/>
            </p:cNvSpPr>
            <p:nvPr userDrawn="1"/>
          </p:nvSpPr>
          <p:spPr bwMode="auto">
            <a:xfrm>
              <a:off x="7037" y="313"/>
              <a:ext cx="10" cy="9"/>
            </a:xfrm>
            <a:custGeom>
              <a:avLst/>
              <a:gdLst>
                <a:gd name="T0" fmla="*/ 5 w 10"/>
                <a:gd name="T1" fmla="*/ 9 h 9"/>
                <a:gd name="T2" fmla="*/ 10 w 10"/>
                <a:gd name="T3" fmla="*/ 5 h 9"/>
                <a:gd name="T4" fmla="*/ 5 w 10"/>
                <a:gd name="T5" fmla="*/ 0 h 9"/>
                <a:gd name="T6" fmla="*/ 0 w 10"/>
                <a:gd name="T7" fmla="*/ 5 h 9"/>
                <a:gd name="T8" fmla="*/ 5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8" y="9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8"/>
                    <a:pt x="3" y="9"/>
                    <a:pt x="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16"/>
            <p:cNvSpPr>
              <a:spLocks noChangeArrowheads="1"/>
            </p:cNvSpPr>
            <p:nvPr userDrawn="1"/>
          </p:nvSpPr>
          <p:spPr bwMode="auto">
            <a:xfrm>
              <a:off x="7052" y="305"/>
              <a:ext cx="10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17"/>
            <p:cNvSpPr>
              <a:spLocks noChangeArrowheads="1"/>
            </p:cNvSpPr>
            <p:nvPr userDrawn="1"/>
          </p:nvSpPr>
          <p:spPr bwMode="auto">
            <a:xfrm>
              <a:off x="6966" y="352"/>
              <a:ext cx="7" cy="8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18"/>
            <p:cNvSpPr>
              <a:spLocks noChangeArrowheads="1"/>
            </p:cNvSpPr>
            <p:nvPr userDrawn="1"/>
          </p:nvSpPr>
          <p:spPr bwMode="auto">
            <a:xfrm>
              <a:off x="7011" y="312"/>
              <a:ext cx="7" cy="8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19"/>
            <p:cNvSpPr>
              <a:spLocks noChangeArrowheads="1"/>
            </p:cNvSpPr>
            <p:nvPr userDrawn="1"/>
          </p:nvSpPr>
          <p:spPr bwMode="auto">
            <a:xfrm>
              <a:off x="6993" y="331"/>
              <a:ext cx="8" cy="6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0"/>
            <p:cNvSpPr>
              <a:spLocks noChangeArrowheads="1"/>
            </p:cNvSpPr>
            <p:nvPr userDrawn="1"/>
          </p:nvSpPr>
          <p:spPr bwMode="auto">
            <a:xfrm>
              <a:off x="7038" y="339"/>
              <a:ext cx="8" cy="7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1"/>
            <p:cNvSpPr>
              <a:spLocks/>
            </p:cNvSpPr>
            <p:nvPr userDrawn="1"/>
          </p:nvSpPr>
          <p:spPr bwMode="auto">
            <a:xfrm>
              <a:off x="7109" y="333"/>
              <a:ext cx="14" cy="15"/>
            </a:xfrm>
            <a:custGeom>
              <a:avLst/>
              <a:gdLst>
                <a:gd name="T0" fmla="*/ 7 w 14"/>
                <a:gd name="T1" fmla="*/ 15 h 15"/>
                <a:gd name="T2" fmla="*/ 14 w 14"/>
                <a:gd name="T3" fmla="*/ 7 h 15"/>
                <a:gd name="T4" fmla="*/ 6 w 14"/>
                <a:gd name="T5" fmla="*/ 0 h 15"/>
                <a:gd name="T6" fmla="*/ 0 w 14"/>
                <a:gd name="T7" fmla="*/ 8 h 15"/>
                <a:gd name="T8" fmla="*/ 7 w 14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7" y="15"/>
                  </a:moveTo>
                  <a:cubicBezTo>
                    <a:pt x="10" y="15"/>
                    <a:pt x="14" y="11"/>
                    <a:pt x="14" y="7"/>
                  </a:cubicBezTo>
                  <a:cubicBezTo>
                    <a:pt x="14" y="4"/>
                    <a:pt x="10" y="0"/>
                    <a:pt x="6" y="0"/>
                  </a:cubicBezTo>
                  <a:cubicBezTo>
                    <a:pt x="2" y="0"/>
                    <a:pt x="0" y="4"/>
                    <a:pt x="0" y="8"/>
                  </a:cubicBezTo>
                  <a:cubicBezTo>
                    <a:pt x="0" y="11"/>
                    <a:pt x="3" y="15"/>
                    <a:pt x="7" y="15"/>
                  </a:cubicBezTo>
                  <a:close/>
                </a:path>
              </a:pathLst>
            </a:cu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22"/>
            <p:cNvSpPr>
              <a:spLocks noChangeArrowheads="1"/>
            </p:cNvSpPr>
            <p:nvPr userDrawn="1"/>
          </p:nvSpPr>
          <p:spPr bwMode="auto">
            <a:xfrm>
              <a:off x="7100" y="309"/>
              <a:ext cx="15" cy="14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3"/>
            <p:cNvSpPr>
              <a:spLocks noChangeArrowheads="1"/>
            </p:cNvSpPr>
            <p:nvPr userDrawn="1"/>
          </p:nvSpPr>
          <p:spPr bwMode="auto">
            <a:xfrm>
              <a:off x="7142" y="312"/>
              <a:ext cx="14" cy="13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24"/>
            <p:cNvSpPr>
              <a:spLocks noChangeArrowheads="1"/>
            </p:cNvSpPr>
            <p:nvPr userDrawn="1"/>
          </p:nvSpPr>
          <p:spPr bwMode="auto">
            <a:xfrm>
              <a:off x="7126" y="325"/>
              <a:ext cx="15" cy="14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5"/>
            <p:cNvSpPr>
              <a:spLocks noChangeArrowheads="1"/>
            </p:cNvSpPr>
            <p:nvPr userDrawn="1"/>
          </p:nvSpPr>
          <p:spPr bwMode="auto">
            <a:xfrm>
              <a:off x="7034" y="174"/>
              <a:ext cx="11" cy="11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6"/>
            <p:cNvSpPr>
              <a:spLocks noChangeArrowheads="1"/>
            </p:cNvSpPr>
            <p:nvPr userDrawn="1"/>
          </p:nvSpPr>
          <p:spPr bwMode="auto">
            <a:xfrm>
              <a:off x="7118" y="164"/>
              <a:ext cx="11" cy="12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7"/>
            <p:cNvSpPr>
              <a:spLocks noChangeArrowheads="1"/>
            </p:cNvSpPr>
            <p:nvPr userDrawn="1"/>
          </p:nvSpPr>
          <p:spPr bwMode="auto">
            <a:xfrm>
              <a:off x="7134" y="216"/>
              <a:ext cx="11" cy="11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8"/>
            <p:cNvSpPr>
              <a:spLocks noChangeArrowheads="1"/>
            </p:cNvSpPr>
            <p:nvPr userDrawn="1"/>
          </p:nvSpPr>
          <p:spPr bwMode="auto">
            <a:xfrm>
              <a:off x="7084" y="227"/>
              <a:ext cx="11" cy="11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9"/>
            <p:cNvSpPr>
              <a:spLocks noChangeArrowheads="1"/>
            </p:cNvSpPr>
            <p:nvPr userDrawn="1"/>
          </p:nvSpPr>
          <p:spPr bwMode="auto">
            <a:xfrm>
              <a:off x="7059" y="224"/>
              <a:ext cx="12" cy="11"/>
            </a:xfrm>
            <a:prstGeom prst="rect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0"/>
            <p:cNvSpPr>
              <a:spLocks/>
            </p:cNvSpPr>
            <p:nvPr userDrawn="1"/>
          </p:nvSpPr>
          <p:spPr bwMode="auto">
            <a:xfrm>
              <a:off x="7009" y="235"/>
              <a:ext cx="15" cy="15"/>
            </a:xfrm>
            <a:custGeom>
              <a:avLst/>
              <a:gdLst>
                <a:gd name="T0" fmla="*/ 10 w 15"/>
                <a:gd name="T1" fmla="*/ 15 h 15"/>
                <a:gd name="T2" fmla="*/ 15 w 15"/>
                <a:gd name="T3" fmla="*/ 5 h 15"/>
                <a:gd name="T4" fmla="*/ 5 w 15"/>
                <a:gd name="T5" fmla="*/ 0 h 15"/>
                <a:gd name="T6" fmla="*/ 0 w 15"/>
                <a:gd name="T7" fmla="*/ 10 h 15"/>
                <a:gd name="T8" fmla="*/ 10 w 1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15"/>
                  </a:moveTo>
                  <a:lnTo>
                    <a:pt x="15" y="5"/>
                  </a:lnTo>
                  <a:lnTo>
                    <a:pt x="5" y="0"/>
                  </a:lnTo>
                  <a:lnTo>
                    <a:pt x="0" y="10"/>
                  </a:lnTo>
                  <a:lnTo>
                    <a:pt x="10" y="15"/>
                  </a:lnTo>
                  <a:close/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"/>
            <p:cNvSpPr>
              <a:spLocks/>
            </p:cNvSpPr>
            <p:nvPr userDrawn="1"/>
          </p:nvSpPr>
          <p:spPr bwMode="auto">
            <a:xfrm>
              <a:off x="7022" y="176"/>
              <a:ext cx="102" cy="53"/>
            </a:xfrm>
            <a:custGeom>
              <a:avLst/>
              <a:gdLst>
                <a:gd name="T0" fmla="*/ 15 w 102"/>
                <a:gd name="T1" fmla="*/ 18 h 53"/>
                <a:gd name="T2" fmla="*/ 0 w 102"/>
                <a:gd name="T3" fmla="*/ 53 h 53"/>
                <a:gd name="T4" fmla="*/ 43 w 102"/>
                <a:gd name="T5" fmla="*/ 39 h 53"/>
                <a:gd name="T6" fmla="*/ 102 w 102"/>
                <a:gd name="T7" fmla="*/ 6 h 53"/>
                <a:gd name="T8" fmla="*/ 102 w 10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3">
                  <a:moveTo>
                    <a:pt x="15" y="18"/>
                  </a:moveTo>
                  <a:lnTo>
                    <a:pt x="0" y="53"/>
                  </a:lnTo>
                  <a:lnTo>
                    <a:pt x="43" y="39"/>
                  </a:lnTo>
                  <a:lnTo>
                    <a:pt x="102" y="6"/>
                  </a:lnTo>
                  <a:lnTo>
                    <a:pt x="102" y="0"/>
                  </a:lnTo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2"/>
            <p:cNvSpPr>
              <a:spLocks/>
            </p:cNvSpPr>
            <p:nvPr userDrawn="1"/>
          </p:nvSpPr>
          <p:spPr bwMode="auto">
            <a:xfrm>
              <a:off x="7040" y="184"/>
              <a:ext cx="100" cy="24"/>
            </a:xfrm>
            <a:custGeom>
              <a:avLst/>
              <a:gdLst>
                <a:gd name="T0" fmla="*/ 0 w 100"/>
                <a:gd name="T1" fmla="*/ 7 h 24"/>
                <a:gd name="T2" fmla="*/ 41 w 100"/>
                <a:gd name="T3" fmla="*/ 13 h 24"/>
                <a:gd name="T4" fmla="*/ 83 w 100"/>
                <a:gd name="T5" fmla="*/ 0 h 24"/>
                <a:gd name="T6" fmla="*/ 100 w 100"/>
                <a:gd name="T7" fmla="*/ 20 h 24"/>
                <a:gd name="T8" fmla="*/ 77 w 10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24">
                  <a:moveTo>
                    <a:pt x="0" y="7"/>
                  </a:moveTo>
                  <a:lnTo>
                    <a:pt x="41" y="13"/>
                  </a:lnTo>
                  <a:lnTo>
                    <a:pt x="83" y="0"/>
                  </a:lnTo>
                  <a:lnTo>
                    <a:pt x="100" y="20"/>
                  </a:lnTo>
                  <a:lnTo>
                    <a:pt x="77" y="24"/>
                  </a:lnTo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3"/>
            <p:cNvSpPr>
              <a:spLocks/>
            </p:cNvSpPr>
            <p:nvPr userDrawn="1"/>
          </p:nvSpPr>
          <p:spPr bwMode="auto">
            <a:xfrm>
              <a:off x="7081" y="203"/>
              <a:ext cx="34" cy="18"/>
            </a:xfrm>
            <a:custGeom>
              <a:avLst/>
              <a:gdLst>
                <a:gd name="T0" fmla="*/ 34 w 34"/>
                <a:gd name="T1" fmla="*/ 4 h 18"/>
                <a:gd name="T2" fmla="*/ 7 w 34"/>
                <a:gd name="T3" fmla="*/ 18 h 18"/>
                <a:gd name="T4" fmla="*/ 0 w 3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8">
                  <a:moveTo>
                    <a:pt x="34" y="4"/>
                  </a:moveTo>
                  <a:lnTo>
                    <a:pt x="7" y="18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34"/>
            <p:cNvSpPr>
              <a:spLocks noChangeShapeType="1"/>
            </p:cNvSpPr>
            <p:nvPr userDrawn="1"/>
          </p:nvSpPr>
          <p:spPr bwMode="auto">
            <a:xfrm>
              <a:off x="7066" y="216"/>
              <a:ext cx="22" cy="2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 userDrawn="1"/>
          </p:nvSpPr>
          <p:spPr bwMode="auto">
            <a:xfrm>
              <a:off x="7039" y="185"/>
              <a:ext cx="49" cy="33"/>
            </a:xfrm>
            <a:custGeom>
              <a:avLst/>
              <a:gdLst>
                <a:gd name="T0" fmla="*/ 49 w 49"/>
                <a:gd name="T1" fmla="*/ 33 h 33"/>
                <a:gd name="T2" fmla="*/ 0 w 49"/>
                <a:gd name="T3" fmla="*/ 6 h 33"/>
                <a:gd name="T4" fmla="*/ 0 w 49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33">
                  <a:moveTo>
                    <a:pt x="49" y="33"/>
                  </a:move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36"/>
            <p:cNvSpPr>
              <a:spLocks noChangeShapeType="1"/>
            </p:cNvSpPr>
            <p:nvPr userDrawn="1"/>
          </p:nvSpPr>
          <p:spPr bwMode="auto">
            <a:xfrm flipH="1">
              <a:off x="7117" y="181"/>
              <a:ext cx="6" cy="22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37"/>
            <p:cNvSpPr>
              <a:spLocks noChangeShapeType="1"/>
            </p:cNvSpPr>
            <p:nvPr userDrawn="1"/>
          </p:nvSpPr>
          <p:spPr bwMode="auto">
            <a:xfrm>
              <a:off x="7139" y="211"/>
              <a:ext cx="0" cy="5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38"/>
            <p:cNvSpPr>
              <a:spLocks noChangeShapeType="1"/>
            </p:cNvSpPr>
            <p:nvPr userDrawn="1"/>
          </p:nvSpPr>
          <p:spPr bwMode="auto">
            <a:xfrm flipH="1">
              <a:off x="7018" y="234"/>
              <a:ext cx="3" cy="5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39"/>
            <p:cNvSpPr>
              <a:spLocks noChangeShapeType="1"/>
            </p:cNvSpPr>
            <p:nvPr userDrawn="1"/>
          </p:nvSpPr>
          <p:spPr bwMode="auto">
            <a:xfrm>
              <a:off x="7064" y="221"/>
              <a:ext cx="0" cy="3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40"/>
            <p:cNvSpPr>
              <a:spLocks noChangeShapeType="1"/>
            </p:cNvSpPr>
            <p:nvPr userDrawn="1"/>
          </p:nvSpPr>
          <p:spPr bwMode="auto">
            <a:xfrm>
              <a:off x="7089" y="224"/>
              <a:ext cx="0" cy="4"/>
            </a:xfrm>
            <a:prstGeom prst="line">
              <a:avLst/>
            </a:prstGeom>
            <a:noFill/>
            <a:ln w="3175" cap="flat">
              <a:solidFill>
                <a:srgbClr val="2938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41"/>
            <p:cNvSpPr>
              <a:spLocks noChangeArrowheads="1"/>
            </p:cNvSpPr>
            <p:nvPr userDrawn="1"/>
          </p:nvSpPr>
          <p:spPr bwMode="auto">
            <a:xfrm>
              <a:off x="7118" y="180"/>
              <a:ext cx="11" cy="10"/>
            </a:xfrm>
            <a:prstGeom prst="ellipse">
              <a:avLst/>
            </a:prstGeom>
            <a:solidFill>
              <a:srgbClr val="EF4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42"/>
            <p:cNvSpPr>
              <a:spLocks noChangeArrowheads="1"/>
            </p:cNvSpPr>
            <p:nvPr userDrawn="1"/>
          </p:nvSpPr>
          <p:spPr bwMode="auto">
            <a:xfrm>
              <a:off x="7059" y="211"/>
              <a:ext cx="12" cy="11"/>
            </a:xfrm>
            <a:prstGeom prst="ellipse">
              <a:avLst/>
            </a:prstGeom>
            <a:solidFill>
              <a:srgbClr val="EF4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43"/>
            <p:cNvSpPr>
              <a:spLocks noChangeArrowheads="1"/>
            </p:cNvSpPr>
            <p:nvPr userDrawn="1"/>
          </p:nvSpPr>
          <p:spPr bwMode="auto">
            <a:xfrm>
              <a:off x="7076" y="194"/>
              <a:ext cx="11" cy="10"/>
            </a:xfrm>
            <a:prstGeom prst="ellipse">
              <a:avLst/>
            </a:prstGeom>
            <a:solidFill>
              <a:srgbClr val="EF4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44"/>
            <p:cNvSpPr>
              <a:spLocks noChangeArrowheads="1"/>
            </p:cNvSpPr>
            <p:nvPr userDrawn="1"/>
          </p:nvSpPr>
          <p:spPr bwMode="auto">
            <a:xfrm>
              <a:off x="7018" y="225"/>
              <a:ext cx="10" cy="11"/>
            </a:xfrm>
            <a:prstGeom prst="ellipse">
              <a:avLst/>
            </a:prstGeom>
            <a:solidFill>
              <a:srgbClr val="F38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45"/>
            <p:cNvSpPr>
              <a:spLocks noChangeArrowheads="1"/>
            </p:cNvSpPr>
            <p:nvPr userDrawn="1"/>
          </p:nvSpPr>
          <p:spPr bwMode="auto">
            <a:xfrm>
              <a:off x="7111" y="202"/>
              <a:ext cx="11" cy="10"/>
            </a:xfrm>
            <a:prstGeom prst="ellipse">
              <a:avLst/>
            </a:prstGeom>
            <a:solidFill>
              <a:srgbClr val="F38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6"/>
            <p:cNvSpPr>
              <a:spLocks noChangeArrowheads="1"/>
            </p:cNvSpPr>
            <p:nvPr userDrawn="1"/>
          </p:nvSpPr>
          <p:spPr bwMode="auto">
            <a:xfrm>
              <a:off x="7034" y="188"/>
              <a:ext cx="10" cy="10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47"/>
            <p:cNvSpPr>
              <a:spLocks noChangeArrowheads="1"/>
            </p:cNvSpPr>
            <p:nvPr userDrawn="1"/>
          </p:nvSpPr>
          <p:spPr bwMode="auto">
            <a:xfrm>
              <a:off x="7133" y="201"/>
              <a:ext cx="11" cy="11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48"/>
            <p:cNvSpPr>
              <a:spLocks noChangeArrowheads="1"/>
            </p:cNvSpPr>
            <p:nvPr userDrawn="1"/>
          </p:nvSpPr>
          <p:spPr bwMode="auto">
            <a:xfrm>
              <a:off x="7084" y="214"/>
              <a:ext cx="11" cy="11"/>
            </a:xfrm>
            <a:prstGeom prst="ellipse">
              <a:avLst/>
            </a:prstGeom>
            <a:solidFill>
              <a:srgbClr val="FFF2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9"/>
            <p:cNvSpPr>
              <a:spLocks/>
            </p:cNvSpPr>
            <p:nvPr userDrawn="1"/>
          </p:nvSpPr>
          <p:spPr bwMode="auto">
            <a:xfrm>
              <a:off x="6676" y="441"/>
              <a:ext cx="97" cy="113"/>
            </a:xfrm>
            <a:custGeom>
              <a:avLst/>
              <a:gdLst>
                <a:gd name="T0" fmla="*/ 81 w 96"/>
                <a:gd name="T1" fmla="*/ 35 h 112"/>
                <a:gd name="T2" fmla="*/ 51 w 96"/>
                <a:gd name="T3" fmla="*/ 12 h 112"/>
                <a:gd name="T4" fmla="*/ 14 w 96"/>
                <a:gd name="T5" fmla="*/ 55 h 112"/>
                <a:gd name="T6" fmla="*/ 51 w 96"/>
                <a:gd name="T7" fmla="*/ 100 h 112"/>
                <a:gd name="T8" fmla="*/ 82 w 96"/>
                <a:gd name="T9" fmla="*/ 69 h 112"/>
                <a:gd name="T10" fmla="*/ 96 w 96"/>
                <a:gd name="T11" fmla="*/ 69 h 112"/>
                <a:gd name="T12" fmla="*/ 50 w 96"/>
                <a:gd name="T13" fmla="*/ 112 h 112"/>
                <a:gd name="T14" fmla="*/ 0 w 96"/>
                <a:gd name="T15" fmla="*/ 56 h 112"/>
                <a:gd name="T16" fmla="*/ 51 w 96"/>
                <a:gd name="T17" fmla="*/ 0 h 112"/>
                <a:gd name="T18" fmla="*/ 95 w 96"/>
                <a:gd name="T19" fmla="*/ 35 h 112"/>
                <a:gd name="T20" fmla="*/ 81 w 96"/>
                <a:gd name="T21" fmla="*/ 3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81" y="35"/>
                  </a:moveTo>
                  <a:cubicBezTo>
                    <a:pt x="78" y="20"/>
                    <a:pt x="65" y="12"/>
                    <a:pt x="51" y="12"/>
                  </a:cubicBezTo>
                  <a:cubicBezTo>
                    <a:pt x="25" y="12"/>
                    <a:pt x="14" y="33"/>
                    <a:pt x="14" y="55"/>
                  </a:cubicBezTo>
                  <a:cubicBezTo>
                    <a:pt x="14" y="80"/>
                    <a:pt x="25" y="100"/>
                    <a:pt x="51" y="100"/>
                  </a:cubicBezTo>
                  <a:cubicBezTo>
                    <a:pt x="69" y="100"/>
                    <a:pt x="80" y="87"/>
                    <a:pt x="82" y="69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3" y="96"/>
                    <a:pt x="76" y="112"/>
                    <a:pt x="50" y="112"/>
                  </a:cubicBezTo>
                  <a:cubicBezTo>
                    <a:pt x="16" y="112"/>
                    <a:pt x="0" y="87"/>
                    <a:pt x="0" y="56"/>
                  </a:cubicBezTo>
                  <a:cubicBezTo>
                    <a:pt x="0" y="25"/>
                    <a:pt x="18" y="0"/>
                    <a:pt x="51" y="0"/>
                  </a:cubicBezTo>
                  <a:cubicBezTo>
                    <a:pt x="73" y="0"/>
                    <a:pt x="91" y="12"/>
                    <a:pt x="95" y="35"/>
                  </a:cubicBezTo>
                  <a:lnTo>
                    <a:pt x="8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0"/>
            <p:cNvSpPr>
              <a:spLocks/>
            </p:cNvSpPr>
            <p:nvPr userDrawn="1"/>
          </p:nvSpPr>
          <p:spPr bwMode="auto">
            <a:xfrm>
              <a:off x="6785" y="444"/>
              <a:ext cx="65" cy="107"/>
            </a:xfrm>
            <a:custGeom>
              <a:avLst/>
              <a:gdLst>
                <a:gd name="T0" fmla="*/ 0 w 64"/>
                <a:gd name="T1" fmla="*/ 0 h 106"/>
                <a:gd name="T2" fmla="*/ 12 w 64"/>
                <a:gd name="T3" fmla="*/ 0 h 106"/>
                <a:gd name="T4" fmla="*/ 12 w 64"/>
                <a:gd name="T5" fmla="*/ 40 h 106"/>
                <a:gd name="T6" fmla="*/ 13 w 64"/>
                <a:gd name="T7" fmla="*/ 40 h 106"/>
                <a:gd name="T8" fmla="*/ 37 w 64"/>
                <a:gd name="T9" fmla="*/ 27 h 106"/>
                <a:gd name="T10" fmla="*/ 64 w 64"/>
                <a:gd name="T11" fmla="*/ 56 h 106"/>
                <a:gd name="T12" fmla="*/ 64 w 64"/>
                <a:gd name="T13" fmla="*/ 106 h 106"/>
                <a:gd name="T14" fmla="*/ 51 w 64"/>
                <a:gd name="T15" fmla="*/ 106 h 106"/>
                <a:gd name="T16" fmla="*/ 51 w 64"/>
                <a:gd name="T17" fmla="*/ 54 h 106"/>
                <a:gd name="T18" fmla="*/ 35 w 64"/>
                <a:gd name="T19" fmla="*/ 38 h 106"/>
                <a:gd name="T20" fmla="*/ 12 w 64"/>
                <a:gd name="T21" fmla="*/ 63 h 106"/>
                <a:gd name="T22" fmla="*/ 12 w 64"/>
                <a:gd name="T23" fmla="*/ 106 h 106"/>
                <a:gd name="T24" fmla="*/ 0 w 64"/>
                <a:gd name="T25" fmla="*/ 106 h 106"/>
                <a:gd name="T26" fmla="*/ 0 w 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7" y="31"/>
                    <a:pt x="28" y="27"/>
                    <a:pt x="37" y="27"/>
                  </a:cubicBezTo>
                  <a:cubicBezTo>
                    <a:pt x="57" y="27"/>
                    <a:pt x="64" y="39"/>
                    <a:pt x="64" y="5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45"/>
                    <a:pt x="45" y="38"/>
                    <a:pt x="35" y="38"/>
                  </a:cubicBezTo>
                  <a:cubicBezTo>
                    <a:pt x="20" y="38"/>
                    <a:pt x="12" y="49"/>
                    <a:pt x="12" y="63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1"/>
            <p:cNvSpPr>
              <a:spLocks noEditPoints="1"/>
            </p:cNvSpPr>
            <p:nvPr userDrawn="1"/>
          </p:nvSpPr>
          <p:spPr bwMode="auto">
            <a:xfrm>
              <a:off x="6858" y="472"/>
              <a:ext cx="73" cy="81"/>
            </a:xfrm>
            <a:custGeom>
              <a:avLst/>
              <a:gdLst>
                <a:gd name="T0" fmla="*/ 71 w 72"/>
                <a:gd name="T1" fmla="*/ 55 h 81"/>
                <a:gd name="T2" fmla="*/ 37 w 72"/>
                <a:gd name="T3" fmla="*/ 81 h 81"/>
                <a:gd name="T4" fmla="*/ 0 w 72"/>
                <a:gd name="T5" fmla="*/ 40 h 81"/>
                <a:gd name="T6" fmla="*/ 37 w 72"/>
                <a:gd name="T7" fmla="*/ 0 h 81"/>
                <a:gd name="T8" fmla="*/ 72 w 72"/>
                <a:gd name="T9" fmla="*/ 45 h 81"/>
                <a:gd name="T10" fmla="*/ 14 w 72"/>
                <a:gd name="T11" fmla="*/ 45 h 81"/>
                <a:gd name="T12" fmla="*/ 38 w 72"/>
                <a:gd name="T13" fmla="*/ 70 h 81"/>
                <a:gd name="T14" fmla="*/ 58 w 72"/>
                <a:gd name="T15" fmla="*/ 55 h 81"/>
                <a:gd name="T16" fmla="*/ 71 w 72"/>
                <a:gd name="T17" fmla="*/ 55 h 81"/>
                <a:gd name="T18" fmla="*/ 58 w 72"/>
                <a:gd name="T19" fmla="*/ 33 h 81"/>
                <a:gd name="T20" fmla="*/ 36 w 72"/>
                <a:gd name="T21" fmla="*/ 11 h 81"/>
                <a:gd name="T22" fmla="*/ 14 w 72"/>
                <a:gd name="T23" fmla="*/ 33 h 81"/>
                <a:gd name="T24" fmla="*/ 58 w 72"/>
                <a:gd name="T2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1">
                  <a:moveTo>
                    <a:pt x="71" y="55"/>
                  </a:moveTo>
                  <a:cubicBezTo>
                    <a:pt x="67" y="72"/>
                    <a:pt x="55" y="81"/>
                    <a:pt x="37" y="81"/>
                  </a:cubicBezTo>
                  <a:cubicBezTo>
                    <a:pt x="13" y="81"/>
                    <a:pt x="1" y="64"/>
                    <a:pt x="0" y="40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64" y="0"/>
                    <a:pt x="72" y="26"/>
                    <a:pt x="7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58"/>
                    <a:pt x="21" y="70"/>
                    <a:pt x="38" y="70"/>
                  </a:cubicBezTo>
                  <a:cubicBezTo>
                    <a:pt x="48" y="70"/>
                    <a:pt x="56" y="65"/>
                    <a:pt x="58" y="55"/>
                  </a:cubicBezTo>
                  <a:lnTo>
                    <a:pt x="71" y="55"/>
                  </a:lnTo>
                  <a:close/>
                  <a:moveTo>
                    <a:pt x="58" y="33"/>
                  </a:moveTo>
                  <a:cubicBezTo>
                    <a:pt x="58" y="21"/>
                    <a:pt x="49" y="11"/>
                    <a:pt x="36" y="11"/>
                  </a:cubicBezTo>
                  <a:cubicBezTo>
                    <a:pt x="23" y="11"/>
                    <a:pt x="15" y="21"/>
                    <a:pt x="14" y="33"/>
                  </a:cubicBezTo>
                  <a:lnTo>
                    <a:pt x="58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2"/>
            <p:cNvSpPr>
              <a:spLocks/>
            </p:cNvSpPr>
            <p:nvPr userDrawn="1"/>
          </p:nvSpPr>
          <p:spPr bwMode="auto">
            <a:xfrm>
              <a:off x="6938" y="472"/>
              <a:ext cx="72" cy="81"/>
            </a:xfrm>
            <a:custGeom>
              <a:avLst/>
              <a:gdLst>
                <a:gd name="T0" fmla="*/ 57 w 71"/>
                <a:gd name="T1" fmla="*/ 27 h 81"/>
                <a:gd name="T2" fmla="*/ 38 w 71"/>
                <a:gd name="T3" fmla="*/ 11 h 81"/>
                <a:gd name="T4" fmla="*/ 14 w 71"/>
                <a:gd name="T5" fmla="*/ 42 h 81"/>
                <a:gd name="T6" fmla="*/ 36 w 71"/>
                <a:gd name="T7" fmla="*/ 70 h 81"/>
                <a:gd name="T8" fmla="*/ 58 w 71"/>
                <a:gd name="T9" fmla="*/ 51 h 81"/>
                <a:gd name="T10" fmla="*/ 71 w 71"/>
                <a:gd name="T11" fmla="*/ 51 h 81"/>
                <a:gd name="T12" fmla="*/ 37 w 71"/>
                <a:gd name="T13" fmla="*/ 81 h 81"/>
                <a:gd name="T14" fmla="*/ 0 w 71"/>
                <a:gd name="T15" fmla="*/ 42 h 81"/>
                <a:gd name="T16" fmla="*/ 37 w 71"/>
                <a:gd name="T17" fmla="*/ 0 h 81"/>
                <a:gd name="T18" fmla="*/ 70 w 71"/>
                <a:gd name="T19" fmla="*/ 27 h 81"/>
                <a:gd name="T20" fmla="*/ 57 w 71"/>
                <a:gd name="T21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81">
                  <a:moveTo>
                    <a:pt x="57" y="27"/>
                  </a:moveTo>
                  <a:cubicBezTo>
                    <a:pt x="55" y="17"/>
                    <a:pt x="48" y="11"/>
                    <a:pt x="38" y="11"/>
                  </a:cubicBezTo>
                  <a:cubicBezTo>
                    <a:pt x="19" y="11"/>
                    <a:pt x="14" y="26"/>
                    <a:pt x="14" y="42"/>
                  </a:cubicBezTo>
                  <a:cubicBezTo>
                    <a:pt x="14" y="56"/>
                    <a:pt x="20" y="70"/>
                    <a:pt x="36" y="70"/>
                  </a:cubicBezTo>
                  <a:cubicBezTo>
                    <a:pt x="49" y="70"/>
                    <a:pt x="56" y="63"/>
                    <a:pt x="58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68" y="70"/>
                    <a:pt x="56" y="81"/>
                    <a:pt x="37" y="81"/>
                  </a:cubicBezTo>
                  <a:cubicBezTo>
                    <a:pt x="13" y="81"/>
                    <a:pt x="0" y="65"/>
                    <a:pt x="0" y="42"/>
                  </a:cubicBezTo>
                  <a:cubicBezTo>
                    <a:pt x="0" y="18"/>
                    <a:pt x="12" y="0"/>
                    <a:pt x="37" y="0"/>
                  </a:cubicBezTo>
                  <a:cubicBezTo>
                    <a:pt x="54" y="0"/>
                    <a:pt x="68" y="8"/>
                    <a:pt x="70" y="27"/>
                  </a:cubicBezTo>
                  <a:lnTo>
                    <a:pt x="57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"/>
            <p:cNvSpPr>
              <a:spLocks/>
            </p:cNvSpPr>
            <p:nvPr userDrawn="1"/>
          </p:nvSpPr>
          <p:spPr bwMode="auto">
            <a:xfrm>
              <a:off x="7020" y="444"/>
              <a:ext cx="68" cy="107"/>
            </a:xfrm>
            <a:custGeom>
              <a:avLst/>
              <a:gdLst>
                <a:gd name="T0" fmla="*/ 0 w 68"/>
                <a:gd name="T1" fmla="*/ 0 h 107"/>
                <a:gd name="T2" fmla="*/ 13 w 68"/>
                <a:gd name="T3" fmla="*/ 0 h 107"/>
                <a:gd name="T4" fmla="*/ 13 w 68"/>
                <a:gd name="T5" fmla="*/ 64 h 107"/>
                <a:gd name="T6" fmla="*/ 48 w 68"/>
                <a:gd name="T7" fmla="*/ 30 h 107"/>
                <a:gd name="T8" fmla="*/ 66 w 68"/>
                <a:gd name="T9" fmla="*/ 30 h 107"/>
                <a:gd name="T10" fmla="*/ 34 w 68"/>
                <a:gd name="T11" fmla="*/ 58 h 107"/>
                <a:gd name="T12" fmla="*/ 68 w 68"/>
                <a:gd name="T13" fmla="*/ 107 h 107"/>
                <a:gd name="T14" fmla="*/ 52 w 68"/>
                <a:gd name="T15" fmla="*/ 107 h 107"/>
                <a:gd name="T16" fmla="*/ 25 w 68"/>
                <a:gd name="T17" fmla="*/ 67 h 107"/>
                <a:gd name="T18" fmla="*/ 13 w 68"/>
                <a:gd name="T19" fmla="*/ 78 h 107"/>
                <a:gd name="T20" fmla="*/ 13 w 68"/>
                <a:gd name="T21" fmla="*/ 107 h 107"/>
                <a:gd name="T22" fmla="*/ 0 w 68"/>
                <a:gd name="T23" fmla="*/ 107 h 107"/>
                <a:gd name="T24" fmla="*/ 0 w 68"/>
                <a:gd name="T2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07">
                  <a:moveTo>
                    <a:pt x="0" y="0"/>
                  </a:moveTo>
                  <a:lnTo>
                    <a:pt x="13" y="0"/>
                  </a:lnTo>
                  <a:lnTo>
                    <a:pt x="13" y="64"/>
                  </a:lnTo>
                  <a:lnTo>
                    <a:pt x="48" y="30"/>
                  </a:lnTo>
                  <a:lnTo>
                    <a:pt x="66" y="30"/>
                  </a:lnTo>
                  <a:lnTo>
                    <a:pt x="34" y="58"/>
                  </a:lnTo>
                  <a:lnTo>
                    <a:pt x="68" y="107"/>
                  </a:lnTo>
                  <a:lnTo>
                    <a:pt x="52" y="107"/>
                  </a:lnTo>
                  <a:lnTo>
                    <a:pt x="25" y="67"/>
                  </a:lnTo>
                  <a:lnTo>
                    <a:pt x="13" y="78"/>
                  </a:lnTo>
                  <a:lnTo>
                    <a:pt x="13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4"/>
            <p:cNvSpPr>
              <a:spLocks noEditPoints="1"/>
            </p:cNvSpPr>
            <p:nvPr userDrawn="1"/>
          </p:nvSpPr>
          <p:spPr bwMode="auto">
            <a:xfrm>
              <a:off x="7134" y="444"/>
              <a:ext cx="81" cy="107"/>
            </a:xfrm>
            <a:custGeom>
              <a:avLst/>
              <a:gdLst>
                <a:gd name="T0" fmla="*/ 0 w 80"/>
                <a:gd name="T1" fmla="*/ 0 h 106"/>
                <a:gd name="T2" fmla="*/ 47 w 80"/>
                <a:gd name="T3" fmla="*/ 0 h 106"/>
                <a:gd name="T4" fmla="*/ 80 w 80"/>
                <a:gd name="T5" fmla="*/ 31 h 106"/>
                <a:gd name="T6" fmla="*/ 47 w 80"/>
                <a:gd name="T7" fmla="*/ 63 h 106"/>
                <a:gd name="T8" fmla="*/ 14 w 80"/>
                <a:gd name="T9" fmla="*/ 63 h 106"/>
                <a:gd name="T10" fmla="*/ 14 w 80"/>
                <a:gd name="T11" fmla="*/ 106 h 106"/>
                <a:gd name="T12" fmla="*/ 0 w 80"/>
                <a:gd name="T13" fmla="*/ 106 h 106"/>
                <a:gd name="T14" fmla="*/ 0 w 80"/>
                <a:gd name="T15" fmla="*/ 0 h 106"/>
                <a:gd name="T16" fmla="*/ 14 w 80"/>
                <a:gd name="T17" fmla="*/ 51 h 106"/>
                <a:gd name="T18" fmla="*/ 42 w 80"/>
                <a:gd name="T19" fmla="*/ 51 h 106"/>
                <a:gd name="T20" fmla="*/ 65 w 80"/>
                <a:gd name="T21" fmla="*/ 31 h 106"/>
                <a:gd name="T22" fmla="*/ 42 w 80"/>
                <a:gd name="T23" fmla="*/ 12 h 106"/>
                <a:gd name="T24" fmla="*/ 14 w 80"/>
                <a:gd name="T25" fmla="*/ 12 h 106"/>
                <a:gd name="T26" fmla="*/ 14 w 80"/>
                <a:gd name="T27" fmla="*/ 5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6">
                  <a:moveTo>
                    <a:pt x="0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68" y="0"/>
                    <a:pt x="80" y="11"/>
                    <a:pt x="80" y="31"/>
                  </a:cubicBezTo>
                  <a:cubicBezTo>
                    <a:pt x="80" y="51"/>
                    <a:pt x="68" y="63"/>
                    <a:pt x="47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0" y="0"/>
                  </a:lnTo>
                  <a:close/>
                  <a:moveTo>
                    <a:pt x="14" y="51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58" y="51"/>
                    <a:pt x="65" y="44"/>
                    <a:pt x="65" y="31"/>
                  </a:cubicBezTo>
                  <a:cubicBezTo>
                    <a:pt x="65" y="18"/>
                    <a:pt x="58" y="12"/>
                    <a:pt x="42" y="12"/>
                  </a:cubicBezTo>
                  <a:cubicBezTo>
                    <a:pt x="14" y="12"/>
                    <a:pt x="14" y="12"/>
                    <a:pt x="14" y="12"/>
                  </a:cubicBezTo>
                  <a:lnTo>
                    <a:pt x="14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5"/>
            <p:cNvSpPr>
              <a:spLocks noEditPoints="1"/>
            </p:cNvSpPr>
            <p:nvPr userDrawn="1"/>
          </p:nvSpPr>
          <p:spPr bwMode="auto">
            <a:xfrm>
              <a:off x="7219" y="472"/>
              <a:ext cx="76" cy="81"/>
            </a:xfrm>
            <a:custGeom>
              <a:avLst/>
              <a:gdLst>
                <a:gd name="T0" fmla="*/ 38 w 75"/>
                <a:gd name="T1" fmla="*/ 0 h 81"/>
                <a:gd name="T2" fmla="*/ 75 w 75"/>
                <a:gd name="T3" fmla="*/ 41 h 81"/>
                <a:gd name="T4" fmla="*/ 38 w 75"/>
                <a:gd name="T5" fmla="*/ 81 h 81"/>
                <a:gd name="T6" fmla="*/ 0 w 75"/>
                <a:gd name="T7" fmla="*/ 41 h 81"/>
                <a:gd name="T8" fmla="*/ 38 w 75"/>
                <a:gd name="T9" fmla="*/ 0 h 81"/>
                <a:gd name="T10" fmla="*/ 38 w 75"/>
                <a:gd name="T11" fmla="*/ 70 h 81"/>
                <a:gd name="T12" fmla="*/ 62 w 75"/>
                <a:gd name="T13" fmla="*/ 41 h 81"/>
                <a:gd name="T14" fmla="*/ 38 w 75"/>
                <a:gd name="T15" fmla="*/ 11 h 81"/>
                <a:gd name="T16" fmla="*/ 14 w 75"/>
                <a:gd name="T17" fmla="*/ 41 h 81"/>
                <a:gd name="T18" fmla="*/ 38 w 75"/>
                <a:gd name="T19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81">
                  <a:moveTo>
                    <a:pt x="38" y="0"/>
                  </a:moveTo>
                  <a:cubicBezTo>
                    <a:pt x="62" y="0"/>
                    <a:pt x="75" y="18"/>
                    <a:pt x="75" y="41"/>
                  </a:cubicBezTo>
                  <a:cubicBezTo>
                    <a:pt x="75" y="63"/>
                    <a:pt x="62" y="81"/>
                    <a:pt x="38" y="81"/>
                  </a:cubicBezTo>
                  <a:cubicBezTo>
                    <a:pt x="13" y="81"/>
                    <a:pt x="0" y="63"/>
                    <a:pt x="0" y="41"/>
                  </a:cubicBezTo>
                  <a:cubicBezTo>
                    <a:pt x="0" y="18"/>
                    <a:pt x="13" y="0"/>
                    <a:pt x="38" y="0"/>
                  </a:cubicBezTo>
                  <a:close/>
                  <a:moveTo>
                    <a:pt x="38" y="70"/>
                  </a:moveTo>
                  <a:cubicBezTo>
                    <a:pt x="51" y="70"/>
                    <a:pt x="62" y="59"/>
                    <a:pt x="62" y="41"/>
                  </a:cubicBezTo>
                  <a:cubicBezTo>
                    <a:pt x="62" y="22"/>
                    <a:pt x="51" y="11"/>
                    <a:pt x="38" y="11"/>
                  </a:cubicBezTo>
                  <a:cubicBezTo>
                    <a:pt x="24" y="11"/>
                    <a:pt x="14" y="22"/>
                    <a:pt x="14" y="41"/>
                  </a:cubicBezTo>
                  <a:cubicBezTo>
                    <a:pt x="14" y="59"/>
                    <a:pt x="24" y="70"/>
                    <a:pt x="38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6"/>
            <p:cNvSpPr>
              <a:spLocks noEditPoints="1"/>
            </p:cNvSpPr>
            <p:nvPr userDrawn="1"/>
          </p:nvSpPr>
          <p:spPr bwMode="auto">
            <a:xfrm>
              <a:off x="7308" y="444"/>
              <a:ext cx="12" cy="107"/>
            </a:xfrm>
            <a:custGeom>
              <a:avLst/>
              <a:gdLst>
                <a:gd name="T0" fmla="*/ 12 w 12"/>
                <a:gd name="T1" fmla="*/ 15 h 107"/>
                <a:gd name="T2" fmla="*/ 0 w 12"/>
                <a:gd name="T3" fmla="*/ 15 h 107"/>
                <a:gd name="T4" fmla="*/ 0 w 12"/>
                <a:gd name="T5" fmla="*/ 0 h 107"/>
                <a:gd name="T6" fmla="*/ 12 w 12"/>
                <a:gd name="T7" fmla="*/ 0 h 107"/>
                <a:gd name="T8" fmla="*/ 12 w 12"/>
                <a:gd name="T9" fmla="*/ 15 h 107"/>
                <a:gd name="T10" fmla="*/ 0 w 12"/>
                <a:gd name="T11" fmla="*/ 30 h 107"/>
                <a:gd name="T12" fmla="*/ 12 w 12"/>
                <a:gd name="T13" fmla="*/ 30 h 107"/>
                <a:gd name="T14" fmla="*/ 12 w 12"/>
                <a:gd name="T15" fmla="*/ 107 h 107"/>
                <a:gd name="T16" fmla="*/ 0 w 12"/>
                <a:gd name="T17" fmla="*/ 107 h 107"/>
                <a:gd name="T18" fmla="*/ 0 w 12"/>
                <a:gd name="T19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7">
                  <a:moveTo>
                    <a:pt x="12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5"/>
                  </a:lnTo>
                  <a:close/>
                  <a:moveTo>
                    <a:pt x="0" y="30"/>
                  </a:moveTo>
                  <a:lnTo>
                    <a:pt x="12" y="30"/>
                  </a:lnTo>
                  <a:lnTo>
                    <a:pt x="12" y="107"/>
                  </a:lnTo>
                  <a:lnTo>
                    <a:pt x="0" y="10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7"/>
            <p:cNvSpPr>
              <a:spLocks/>
            </p:cNvSpPr>
            <p:nvPr userDrawn="1"/>
          </p:nvSpPr>
          <p:spPr bwMode="auto">
            <a:xfrm>
              <a:off x="7337" y="472"/>
              <a:ext cx="64" cy="79"/>
            </a:xfrm>
            <a:custGeom>
              <a:avLst/>
              <a:gdLst>
                <a:gd name="T0" fmla="*/ 0 w 64"/>
                <a:gd name="T1" fmla="*/ 2 h 79"/>
                <a:gd name="T2" fmla="*/ 12 w 64"/>
                <a:gd name="T3" fmla="*/ 2 h 79"/>
                <a:gd name="T4" fmla="*/ 12 w 64"/>
                <a:gd name="T5" fmla="*/ 14 h 79"/>
                <a:gd name="T6" fmla="*/ 13 w 64"/>
                <a:gd name="T7" fmla="*/ 14 h 79"/>
                <a:gd name="T8" fmla="*/ 38 w 64"/>
                <a:gd name="T9" fmla="*/ 0 h 79"/>
                <a:gd name="T10" fmla="*/ 64 w 64"/>
                <a:gd name="T11" fmla="*/ 29 h 79"/>
                <a:gd name="T12" fmla="*/ 64 w 64"/>
                <a:gd name="T13" fmla="*/ 79 h 79"/>
                <a:gd name="T14" fmla="*/ 52 w 64"/>
                <a:gd name="T15" fmla="*/ 79 h 79"/>
                <a:gd name="T16" fmla="*/ 52 w 64"/>
                <a:gd name="T17" fmla="*/ 27 h 79"/>
                <a:gd name="T18" fmla="*/ 36 w 64"/>
                <a:gd name="T19" fmla="*/ 11 h 79"/>
                <a:gd name="T20" fmla="*/ 13 w 64"/>
                <a:gd name="T21" fmla="*/ 36 h 79"/>
                <a:gd name="T22" fmla="*/ 13 w 64"/>
                <a:gd name="T23" fmla="*/ 79 h 79"/>
                <a:gd name="T24" fmla="*/ 0 w 64"/>
                <a:gd name="T25" fmla="*/ 79 h 79"/>
                <a:gd name="T26" fmla="*/ 0 w 64"/>
                <a:gd name="T27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9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8" y="5"/>
                    <a:pt x="27" y="0"/>
                    <a:pt x="38" y="0"/>
                  </a:cubicBezTo>
                  <a:cubicBezTo>
                    <a:pt x="58" y="0"/>
                    <a:pt x="64" y="12"/>
                    <a:pt x="64" y="29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18"/>
                    <a:pt x="46" y="11"/>
                    <a:pt x="36" y="11"/>
                  </a:cubicBezTo>
                  <a:cubicBezTo>
                    <a:pt x="20" y="11"/>
                    <a:pt x="13" y="22"/>
                    <a:pt x="13" y="3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8"/>
            <p:cNvSpPr>
              <a:spLocks/>
            </p:cNvSpPr>
            <p:nvPr userDrawn="1"/>
          </p:nvSpPr>
          <p:spPr bwMode="auto">
            <a:xfrm>
              <a:off x="7408" y="450"/>
              <a:ext cx="43" cy="101"/>
            </a:xfrm>
            <a:custGeom>
              <a:avLst/>
              <a:gdLst>
                <a:gd name="T0" fmla="*/ 26 w 42"/>
                <a:gd name="T1" fmla="*/ 23 h 100"/>
                <a:gd name="T2" fmla="*/ 42 w 42"/>
                <a:gd name="T3" fmla="*/ 23 h 100"/>
                <a:gd name="T4" fmla="*/ 42 w 42"/>
                <a:gd name="T5" fmla="*/ 34 h 100"/>
                <a:gd name="T6" fmla="*/ 26 w 42"/>
                <a:gd name="T7" fmla="*/ 34 h 100"/>
                <a:gd name="T8" fmla="*/ 26 w 42"/>
                <a:gd name="T9" fmla="*/ 82 h 100"/>
                <a:gd name="T10" fmla="*/ 36 w 42"/>
                <a:gd name="T11" fmla="*/ 89 h 100"/>
                <a:gd name="T12" fmla="*/ 42 w 42"/>
                <a:gd name="T13" fmla="*/ 89 h 100"/>
                <a:gd name="T14" fmla="*/ 42 w 42"/>
                <a:gd name="T15" fmla="*/ 100 h 100"/>
                <a:gd name="T16" fmla="*/ 32 w 42"/>
                <a:gd name="T17" fmla="*/ 100 h 100"/>
                <a:gd name="T18" fmla="*/ 14 w 42"/>
                <a:gd name="T19" fmla="*/ 83 h 100"/>
                <a:gd name="T20" fmla="*/ 14 w 42"/>
                <a:gd name="T21" fmla="*/ 34 h 100"/>
                <a:gd name="T22" fmla="*/ 0 w 42"/>
                <a:gd name="T23" fmla="*/ 34 h 100"/>
                <a:gd name="T24" fmla="*/ 0 w 42"/>
                <a:gd name="T25" fmla="*/ 23 h 100"/>
                <a:gd name="T26" fmla="*/ 14 w 42"/>
                <a:gd name="T27" fmla="*/ 23 h 100"/>
                <a:gd name="T28" fmla="*/ 14 w 42"/>
                <a:gd name="T29" fmla="*/ 0 h 100"/>
                <a:gd name="T30" fmla="*/ 26 w 42"/>
                <a:gd name="T31" fmla="*/ 0 h 100"/>
                <a:gd name="T32" fmla="*/ 26 w 42"/>
                <a:gd name="T33" fmla="*/ 2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100">
                  <a:moveTo>
                    <a:pt x="26" y="2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8"/>
                    <a:pt x="28" y="89"/>
                    <a:pt x="36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19" y="100"/>
                    <a:pt x="14" y="98"/>
                    <a:pt x="14" y="8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9"/>
            <p:cNvSpPr>
              <a:spLocks/>
            </p:cNvSpPr>
            <p:nvPr userDrawn="1"/>
          </p:nvSpPr>
          <p:spPr bwMode="auto">
            <a:xfrm>
              <a:off x="6680" y="578"/>
              <a:ext cx="27" cy="35"/>
            </a:xfrm>
            <a:custGeom>
              <a:avLst/>
              <a:gdLst>
                <a:gd name="T0" fmla="*/ 21 w 27"/>
                <a:gd name="T1" fmla="*/ 11 h 35"/>
                <a:gd name="T2" fmla="*/ 13 w 27"/>
                <a:gd name="T3" fmla="*/ 4 h 35"/>
                <a:gd name="T4" fmla="*/ 5 w 27"/>
                <a:gd name="T5" fmla="*/ 10 h 35"/>
                <a:gd name="T6" fmla="*/ 16 w 27"/>
                <a:gd name="T7" fmla="*/ 16 h 35"/>
                <a:gd name="T8" fmla="*/ 27 w 27"/>
                <a:gd name="T9" fmla="*/ 25 h 35"/>
                <a:gd name="T10" fmla="*/ 13 w 27"/>
                <a:gd name="T11" fmla="*/ 35 h 35"/>
                <a:gd name="T12" fmla="*/ 0 w 27"/>
                <a:gd name="T13" fmla="*/ 23 h 35"/>
                <a:gd name="T14" fmla="*/ 4 w 27"/>
                <a:gd name="T15" fmla="*/ 23 h 35"/>
                <a:gd name="T16" fmla="*/ 14 w 27"/>
                <a:gd name="T17" fmla="*/ 32 h 35"/>
                <a:gd name="T18" fmla="*/ 22 w 27"/>
                <a:gd name="T19" fmla="*/ 25 h 35"/>
                <a:gd name="T20" fmla="*/ 11 w 27"/>
                <a:gd name="T21" fmla="*/ 19 h 35"/>
                <a:gd name="T22" fmla="*/ 1 w 27"/>
                <a:gd name="T23" fmla="*/ 10 h 35"/>
                <a:gd name="T24" fmla="*/ 13 w 27"/>
                <a:gd name="T25" fmla="*/ 0 h 35"/>
                <a:gd name="T26" fmla="*/ 25 w 27"/>
                <a:gd name="T27" fmla="*/ 11 h 35"/>
                <a:gd name="T28" fmla="*/ 21 w 27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5">
                  <a:moveTo>
                    <a:pt x="21" y="11"/>
                  </a:moveTo>
                  <a:cubicBezTo>
                    <a:pt x="20" y="6"/>
                    <a:pt x="17" y="4"/>
                    <a:pt x="13" y="4"/>
                  </a:cubicBezTo>
                  <a:cubicBezTo>
                    <a:pt x="9" y="4"/>
                    <a:pt x="5" y="5"/>
                    <a:pt x="5" y="10"/>
                  </a:cubicBezTo>
                  <a:cubicBezTo>
                    <a:pt x="5" y="14"/>
                    <a:pt x="10" y="14"/>
                    <a:pt x="16" y="16"/>
                  </a:cubicBezTo>
                  <a:cubicBezTo>
                    <a:pt x="21" y="17"/>
                    <a:pt x="27" y="19"/>
                    <a:pt x="27" y="25"/>
                  </a:cubicBezTo>
                  <a:cubicBezTo>
                    <a:pt x="27" y="32"/>
                    <a:pt x="20" y="35"/>
                    <a:pt x="13" y="35"/>
                  </a:cubicBezTo>
                  <a:cubicBezTo>
                    <a:pt x="6" y="35"/>
                    <a:pt x="0" y="32"/>
                    <a:pt x="0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9"/>
                    <a:pt x="9" y="32"/>
                    <a:pt x="14" y="32"/>
                  </a:cubicBezTo>
                  <a:cubicBezTo>
                    <a:pt x="18" y="32"/>
                    <a:pt x="22" y="30"/>
                    <a:pt x="22" y="25"/>
                  </a:cubicBezTo>
                  <a:cubicBezTo>
                    <a:pt x="22" y="21"/>
                    <a:pt x="17" y="20"/>
                    <a:pt x="11" y="19"/>
                  </a:cubicBezTo>
                  <a:cubicBezTo>
                    <a:pt x="6" y="18"/>
                    <a:pt x="1" y="16"/>
                    <a:pt x="1" y="10"/>
                  </a:cubicBezTo>
                  <a:cubicBezTo>
                    <a:pt x="1" y="3"/>
                    <a:pt x="7" y="0"/>
                    <a:pt x="13" y="0"/>
                  </a:cubicBezTo>
                  <a:cubicBezTo>
                    <a:pt x="20" y="0"/>
                    <a:pt x="25" y="3"/>
                    <a:pt x="25" y="11"/>
                  </a:cubicBezTo>
                  <a:lnTo>
                    <a:pt x="2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0"/>
            <p:cNvSpPr>
              <a:spLocks noEditPoints="1"/>
            </p:cNvSpPr>
            <p:nvPr userDrawn="1"/>
          </p:nvSpPr>
          <p:spPr bwMode="auto">
            <a:xfrm>
              <a:off x="6712" y="578"/>
              <a:ext cx="33" cy="35"/>
            </a:xfrm>
            <a:custGeom>
              <a:avLst/>
              <a:gdLst>
                <a:gd name="T0" fmla="*/ 16 w 32"/>
                <a:gd name="T1" fmla="*/ 0 h 35"/>
                <a:gd name="T2" fmla="*/ 32 w 32"/>
                <a:gd name="T3" fmla="*/ 18 h 35"/>
                <a:gd name="T4" fmla="*/ 16 w 32"/>
                <a:gd name="T5" fmla="*/ 35 h 35"/>
                <a:gd name="T6" fmla="*/ 0 w 32"/>
                <a:gd name="T7" fmla="*/ 18 h 35"/>
                <a:gd name="T8" fmla="*/ 16 w 32"/>
                <a:gd name="T9" fmla="*/ 0 h 35"/>
                <a:gd name="T10" fmla="*/ 16 w 32"/>
                <a:gd name="T11" fmla="*/ 32 h 35"/>
                <a:gd name="T12" fmla="*/ 28 w 32"/>
                <a:gd name="T13" fmla="*/ 18 h 35"/>
                <a:gd name="T14" fmla="*/ 16 w 32"/>
                <a:gd name="T15" fmla="*/ 4 h 35"/>
                <a:gd name="T16" fmla="*/ 4 w 32"/>
                <a:gd name="T17" fmla="*/ 18 h 35"/>
                <a:gd name="T18" fmla="*/ 16 w 32"/>
                <a:gd name="T1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5">
                  <a:moveTo>
                    <a:pt x="16" y="0"/>
                  </a:moveTo>
                  <a:cubicBezTo>
                    <a:pt x="27" y="0"/>
                    <a:pt x="32" y="8"/>
                    <a:pt x="32" y="18"/>
                  </a:cubicBezTo>
                  <a:cubicBezTo>
                    <a:pt x="32" y="27"/>
                    <a:pt x="27" y="35"/>
                    <a:pt x="16" y="35"/>
                  </a:cubicBezTo>
                  <a:cubicBezTo>
                    <a:pt x="5" y="35"/>
                    <a:pt x="0" y="27"/>
                    <a:pt x="0" y="18"/>
                  </a:cubicBezTo>
                  <a:cubicBezTo>
                    <a:pt x="0" y="8"/>
                    <a:pt x="5" y="0"/>
                    <a:pt x="16" y="0"/>
                  </a:cubicBezTo>
                  <a:close/>
                  <a:moveTo>
                    <a:pt x="16" y="32"/>
                  </a:moveTo>
                  <a:cubicBezTo>
                    <a:pt x="24" y="32"/>
                    <a:pt x="28" y="24"/>
                    <a:pt x="28" y="18"/>
                  </a:cubicBezTo>
                  <a:cubicBezTo>
                    <a:pt x="28" y="11"/>
                    <a:pt x="24" y="4"/>
                    <a:pt x="16" y="4"/>
                  </a:cubicBezTo>
                  <a:cubicBezTo>
                    <a:pt x="8" y="4"/>
                    <a:pt x="4" y="11"/>
                    <a:pt x="4" y="18"/>
                  </a:cubicBezTo>
                  <a:cubicBezTo>
                    <a:pt x="4" y="24"/>
                    <a:pt x="8" y="32"/>
                    <a:pt x="16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1"/>
            <p:cNvSpPr>
              <a:spLocks/>
            </p:cNvSpPr>
            <p:nvPr userDrawn="1"/>
          </p:nvSpPr>
          <p:spPr bwMode="auto">
            <a:xfrm>
              <a:off x="6752" y="579"/>
              <a:ext cx="22" cy="34"/>
            </a:xfrm>
            <a:custGeom>
              <a:avLst/>
              <a:gdLst>
                <a:gd name="T0" fmla="*/ 0 w 22"/>
                <a:gd name="T1" fmla="*/ 0 h 34"/>
                <a:gd name="T2" fmla="*/ 22 w 22"/>
                <a:gd name="T3" fmla="*/ 0 h 34"/>
                <a:gd name="T4" fmla="*/ 22 w 22"/>
                <a:gd name="T5" fmla="*/ 4 h 34"/>
                <a:gd name="T6" fmla="*/ 5 w 22"/>
                <a:gd name="T7" fmla="*/ 4 h 34"/>
                <a:gd name="T8" fmla="*/ 5 w 22"/>
                <a:gd name="T9" fmla="*/ 14 h 34"/>
                <a:gd name="T10" fmla="*/ 20 w 22"/>
                <a:gd name="T11" fmla="*/ 14 h 34"/>
                <a:gd name="T12" fmla="*/ 20 w 22"/>
                <a:gd name="T13" fmla="*/ 18 h 34"/>
                <a:gd name="T14" fmla="*/ 5 w 22"/>
                <a:gd name="T15" fmla="*/ 18 h 34"/>
                <a:gd name="T16" fmla="*/ 5 w 22"/>
                <a:gd name="T17" fmla="*/ 34 h 34"/>
                <a:gd name="T18" fmla="*/ 0 w 22"/>
                <a:gd name="T19" fmla="*/ 34 h 34"/>
                <a:gd name="T20" fmla="*/ 0 w 22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4">
                  <a:moveTo>
                    <a:pt x="0" y="0"/>
                  </a:moveTo>
                  <a:lnTo>
                    <a:pt x="22" y="0"/>
                  </a:lnTo>
                  <a:lnTo>
                    <a:pt x="22" y="4"/>
                  </a:lnTo>
                  <a:lnTo>
                    <a:pt x="5" y="4"/>
                  </a:lnTo>
                  <a:lnTo>
                    <a:pt x="5" y="14"/>
                  </a:lnTo>
                  <a:lnTo>
                    <a:pt x="20" y="14"/>
                  </a:lnTo>
                  <a:lnTo>
                    <a:pt x="20" y="18"/>
                  </a:lnTo>
                  <a:lnTo>
                    <a:pt x="5" y="18"/>
                  </a:lnTo>
                  <a:lnTo>
                    <a:pt x="5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2"/>
            <p:cNvSpPr>
              <a:spLocks/>
            </p:cNvSpPr>
            <p:nvPr userDrawn="1"/>
          </p:nvSpPr>
          <p:spPr bwMode="auto">
            <a:xfrm>
              <a:off x="6778" y="579"/>
              <a:ext cx="28" cy="34"/>
            </a:xfrm>
            <a:custGeom>
              <a:avLst/>
              <a:gdLst>
                <a:gd name="T0" fmla="*/ 11 w 28"/>
                <a:gd name="T1" fmla="*/ 4 h 34"/>
                <a:gd name="T2" fmla="*/ 0 w 28"/>
                <a:gd name="T3" fmla="*/ 4 h 34"/>
                <a:gd name="T4" fmla="*/ 0 w 28"/>
                <a:gd name="T5" fmla="*/ 0 h 34"/>
                <a:gd name="T6" fmla="*/ 28 w 28"/>
                <a:gd name="T7" fmla="*/ 0 h 34"/>
                <a:gd name="T8" fmla="*/ 28 w 28"/>
                <a:gd name="T9" fmla="*/ 4 h 34"/>
                <a:gd name="T10" fmla="*/ 16 w 28"/>
                <a:gd name="T11" fmla="*/ 4 h 34"/>
                <a:gd name="T12" fmla="*/ 16 w 28"/>
                <a:gd name="T13" fmla="*/ 34 h 34"/>
                <a:gd name="T14" fmla="*/ 11 w 28"/>
                <a:gd name="T15" fmla="*/ 34 h 34"/>
                <a:gd name="T16" fmla="*/ 11 w 28"/>
                <a:gd name="T17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4">
                  <a:moveTo>
                    <a:pt x="11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16" y="4"/>
                  </a:lnTo>
                  <a:lnTo>
                    <a:pt x="16" y="34"/>
                  </a:lnTo>
                  <a:lnTo>
                    <a:pt x="11" y="3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3"/>
            <p:cNvSpPr>
              <a:spLocks/>
            </p:cNvSpPr>
            <p:nvPr userDrawn="1"/>
          </p:nvSpPr>
          <p:spPr bwMode="auto">
            <a:xfrm>
              <a:off x="6810" y="579"/>
              <a:ext cx="42" cy="34"/>
            </a:xfrm>
            <a:custGeom>
              <a:avLst/>
              <a:gdLst>
                <a:gd name="T0" fmla="*/ 33 w 42"/>
                <a:gd name="T1" fmla="*/ 34 h 34"/>
                <a:gd name="T2" fmla="*/ 29 w 42"/>
                <a:gd name="T3" fmla="*/ 34 h 34"/>
                <a:gd name="T4" fmla="*/ 21 w 42"/>
                <a:gd name="T5" fmla="*/ 5 h 34"/>
                <a:gd name="T6" fmla="*/ 21 w 42"/>
                <a:gd name="T7" fmla="*/ 5 h 34"/>
                <a:gd name="T8" fmla="*/ 13 w 42"/>
                <a:gd name="T9" fmla="*/ 34 h 34"/>
                <a:gd name="T10" fmla="*/ 8 w 42"/>
                <a:gd name="T11" fmla="*/ 34 h 34"/>
                <a:gd name="T12" fmla="*/ 0 w 42"/>
                <a:gd name="T13" fmla="*/ 0 h 34"/>
                <a:gd name="T14" fmla="*/ 4 w 42"/>
                <a:gd name="T15" fmla="*/ 0 h 34"/>
                <a:gd name="T16" fmla="*/ 11 w 42"/>
                <a:gd name="T17" fmla="*/ 28 h 34"/>
                <a:gd name="T18" fmla="*/ 11 w 42"/>
                <a:gd name="T19" fmla="*/ 28 h 34"/>
                <a:gd name="T20" fmla="*/ 19 w 42"/>
                <a:gd name="T21" fmla="*/ 0 h 34"/>
                <a:gd name="T22" fmla="*/ 24 w 42"/>
                <a:gd name="T23" fmla="*/ 0 h 34"/>
                <a:gd name="T24" fmla="*/ 31 w 42"/>
                <a:gd name="T25" fmla="*/ 28 h 34"/>
                <a:gd name="T26" fmla="*/ 31 w 42"/>
                <a:gd name="T27" fmla="*/ 28 h 34"/>
                <a:gd name="T28" fmla="*/ 38 w 42"/>
                <a:gd name="T29" fmla="*/ 0 h 34"/>
                <a:gd name="T30" fmla="*/ 42 w 42"/>
                <a:gd name="T31" fmla="*/ 0 h 34"/>
                <a:gd name="T32" fmla="*/ 33 w 42"/>
                <a:gd name="T3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4">
                  <a:moveTo>
                    <a:pt x="33" y="34"/>
                  </a:moveTo>
                  <a:lnTo>
                    <a:pt x="29" y="3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3" y="34"/>
                  </a:lnTo>
                  <a:lnTo>
                    <a:pt x="8" y="3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3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4"/>
            <p:cNvSpPr>
              <a:spLocks noEditPoints="1"/>
            </p:cNvSpPr>
            <p:nvPr userDrawn="1"/>
          </p:nvSpPr>
          <p:spPr bwMode="auto">
            <a:xfrm>
              <a:off x="6852" y="579"/>
              <a:ext cx="31" cy="34"/>
            </a:xfrm>
            <a:custGeom>
              <a:avLst/>
              <a:gdLst>
                <a:gd name="T0" fmla="*/ 13 w 31"/>
                <a:gd name="T1" fmla="*/ 0 h 34"/>
                <a:gd name="T2" fmla="*/ 18 w 31"/>
                <a:gd name="T3" fmla="*/ 0 h 34"/>
                <a:gd name="T4" fmla="*/ 31 w 31"/>
                <a:gd name="T5" fmla="*/ 34 h 34"/>
                <a:gd name="T6" fmla="*/ 26 w 31"/>
                <a:gd name="T7" fmla="*/ 34 h 34"/>
                <a:gd name="T8" fmla="*/ 22 w 31"/>
                <a:gd name="T9" fmla="*/ 23 h 34"/>
                <a:gd name="T10" fmla="*/ 8 w 31"/>
                <a:gd name="T11" fmla="*/ 23 h 34"/>
                <a:gd name="T12" fmla="*/ 4 w 31"/>
                <a:gd name="T13" fmla="*/ 34 h 34"/>
                <a:gd name="T14" fmla="*/ 0 w 31"/>
                <a:gd name="T15" fmla="*/ 34 h 34"/>
                <a:gd name="T16" fmla="*/ 13 w 31"/>
                <a:gd name="T17" fmla="*/ 0 h 34"/>
                <a:gd name="T18" fmla="*/ 9 w 31"/>
                <a:gd name="T19" fmla="*/ 20 h 34"/>
                <a:gd name="T20" fmla="*/ 21 w 31"/>
                <a:gd name="T21" fmla="*/ 20 h 34"/>
                <a:gd name="T22" fmla="*/ 15 w 31"/>
                <a:gd name="T23" fmla="*/ 4 h 34"/>
                <a:gd name="T24" fmla="*/ 15 w 31"/>
                <a:gd name="T25" fmla="*/ 4 h 34"/>
                <a:gd name="T26" fmla="*/ 9 w 31"/>
                <a:gd name="T27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4">
                  <a:moveTo>
                    <a:pt x="13" y="0"/>
                  </a:moveTo>
                  <a:lnTo>
                    <a:pt x="18" y="0"/>
                  </a:lnTo>
                  <a:lnTo>
                    <a:pt x="31" y="34"/>
                  </a:lnTo>
                  <a:lnTo>
                    <a:pt x="26" y="34"/>
                  </a:lnTo>
                  <a:lnTo>
                    <a:pt x="22" y="23"/>
                  </a:lnTo>
                  <a:lnTo>
                    <a:pt x="8" y="23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13" y="0"/>
                  </a:lnTo>
                  <a:close/>
                  <a:moveTo>
                    <a:pt x="9" y="20"/>
                  </a:moveTo>
                  <a:lnTo>
                    <a:pt x="21" y="2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5"/>
            <p:cNvSpPr>
              <a:spLocks noEditPoints="1"/>
            </p:cNvSpPr>
            <p:nvPr userDrawn="1"/>
          </p:nvSpPr>
          <p:spPr bwMode="auto">
            <a:xfrm>
              <a:off x="6888" y="579"/>
              <a:ext cx="28" cy="34"/>
            </a:xfrm>
            <a:custGeom>
              <a:avLst/>
              <a:gdLst>
                <a:gd name="T0" fmla="*/ 0 w 27"/>
                <a:gd name="T1" fmla="*/ 0 h 34"/>
                <a:gd name="T2" fmla="*/ 16 w 27"/>
                <a:gd name="T3" fmla="*/ 0 h 34"/>
                <a:gd name="T4" fmla="*/ 26 w 27"/>
                <a:gd name="T5" fmla="*/ 9 h 34"/>
                <a:gd name="T6" fmla="*/ 20 w 27"/>
                <a:gd name="T7" fmla="*/ 17 h 34"/>
                <a:gd name="T8" fmla="*/ 20 w 27"/>
                <a:gd name="T9" fmla="*/ 17 h 34"/>
                <a:gd name="T10" fmla="*/ 25 w 27"/>
                <a:gd name="T11" fmla="*/ 24 h 34"/>
                <a:gd name="T12" fmla="*/ 27 w 27"/>
                <a:gd name="T13" fmla="*/ 34 h 34"/>
                <a:gd name="T14" fmla="*/ 22 w 27"/>
                <a:gd name="T15" fmla="*/ 34 h 34"/>
                <a:gd name="T16" fmla="*/ 21 w 27"/>
                <a:gd name="T17" fmla="*/ 25 h 34"/>
                <a:gd name="T18" fmla="*/ 16 w 27"/>
                <a:gd name="T19" fmla="*/ 19 h 34"/>
                <a:gd name="T20" fmla="*/ 5 w 27"/>
                <a:gd name="T21" fmla="*/ 19 h 34"/>
                <a:gd name="T22" fmla="*/ 5 w 27"/>
                <a:gd name="T23" fmla="*/ 34 h 34"/>
                <a:gd name="T24" fmla="*/ 0 w 27"/>
                <a:gd name="T25" fmla="*/ 34 h 34"/>
                <a:gd name="T26" fmla="*/ 0 w 27"/>
                <a:gd name="T27" fmla="*/ 0 h 34"/>
                <a:gd name="T28" fmla="*/ 14 w 27"/>
                <a:gd name="T29" fmla="*/ 15 h 34"/>
                <a:gd name="T30" fmla="*/ 22 w 27"/>
                <a:gd name="T31" fmla="*/ 9 h 34"/>
                <a:gd name="T32" fmla="*/ 16 w 27"/>
                <a:gd name="T33" fmla="*/ 4 h 34"/>
                <a:gd name="T34" fmla="*/ 5 w 27"/>
                <a:gd name="T35" fmla="*/ 4 h 34"/>
                <a:gd name="T36" fmla="*/ 5 w 27"/>
                <a:gd name="T37" fmla="*/ 15 h 34"/>
                <a:gd name="T38" fmla="*/ 14 w 27"/>
                <a:gd name="T39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34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6" y="3"/>
                    <a:pt x="26" y="9"/>
                  </a:cubicBezTo>
                  <a:cubicBezTo>
                    <a:pt x="26" y="13"/>
                    <a:pt x="24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4" y="18"/>
                    <a:pt x="25" y="21"/>
                    <a:pt x="25" y="24"/>
                  </a:cubicBezTo>
                  <a:cubicBezTo>
                    <a:pt x="26" y="28"/>
                    <a:pt x="25" y="31"/>
                    <a:pt x="27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2"/>
                    <a:pt x="22" y="29"/>
                    <a:pt x="21" y="25"/>
                  </a:cubicBezTo>
                  <a:cubicBezTo>
                    <a:pt x="21" y="22"/>
                    <a:pt x="20" y="19"/>
                    <a:pt x="1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  <a:moveTo>
                    <a:pt x="14" y="15"/>
                  </a:moveTo>
                  <a:cubicBezTo>
                    <a:pt x="18" y="15"/>
                    <a:pt x="22" y="14"/>
                    <a:pt x="22" y="9"/>
                  </a:cubicBezTo>
                  <a:cubicBezTo>
                    <a:pt x="22" y="6"/>
                    <a:pt x="20" y="4"/>
                    <a:pt x="1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14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6"/>
            <p:cNvSpPr>
              <a:spLocks/>
            </p:cNvSpPr>
            <p:nvPr userDrawn="1"/>
          </p:nvSpPr>
          <p:spPr bwMode="auto">
            <a:xfrm>
              <a:off x="6923" y="579"/>
              <a:ext cx="24" cy="34"/>
            </a:xfrm>
            <a:custGeom>
              <a:avLst/>
              <a:gdLst>
                <a:gd name="T0" fmla="*/ 0 w 24"/>
                <a:gd name="T1" fmla="*/ 0 h 34"/>
                <a:gd name="T2" fmla="*/ 23 w 24"/>
                <a:gd name="T3" fmla="*/ 0 h 34"/>
                <a:gd name="T4" fmla="*/ 23 w 24"/>
                <a:gd name="T5" fmla="*/ 4 h 34"/>
                <a:gd name="T6" fmla="*/ 5 w 24"/>
                <a:gd name="T7" fmla="*/ 4 h 34"/>
                <a:gd name="T8" fmla="*/ 5 w 24"/>
                <a:gd name="T9" fmla="*/ 14 h 34"/>
                <a:gd name="T10" fmla="*/ 22 w 24"/>
                <a:gd name="T11" fmla="*/ 14 h 34"/>
                <a:gd name="T12" fmla="*/ 22 w 24"/>
                <a:gd name="T13" fmla="*/ 18 h 34"/>
                <a:gd name="T14" fmla="*/ 5 w 24"/>
                <a:gd name="T15" fmla="*/ 18 h 34"/>
                <a:gd name="T16" fmla="*/ 5 w 24"/>
                <a:gd name="T17" fmla="*/ 30 h 34"/>
                <a:gd name="T18" fmla="*/ 24 w 24"/>
                <a:gd name="T19" fmla="*/ 30 h 34"/>
                <a:gd name="T20" fmla="*/ 24 w 24"/>
                <a:gd name="T21" fmla="*/ 34 h 34"/>
                <a:gd name="T22" fmla="*/ 0 w 24"/>
                <a:gd name="T23" fmla="*/ 34 h 34"/>
                <a:gd name="T24" fmla="*/ 0 w 24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lnTo>
                    <a:pt x="23" y="0"/>
                  </a:lnTo>
                  <a:lnTo>
                    <a:pt x="23" y="4"/>
                  </a:lnTo>
                  <a:lnTo>
                    <a:pt x="5" y="4"/>
                  </a:lnTo>
                  <a:lnTo>
                    <a:pt x="5" y="14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5" y="18"/>
                  </a:lnTo>
                  <a:lnTo>
                    <a:pt x="5" y="30"/>
                  </a:lnTo>
                  <a:lnTo>
                    <a:pt x="24" y="30"/>
                  </a:lnTo>
                  <a:lnTo>
                    <a:pt x="2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7"/>
            <p:cNvSpPr>
              <a:spLocks/>
            </p:cNvSpPr>
            <p:nvPr userDrawn="1"/>
          </p:nvSpPr>
          <p:spPr bwMode="auto">
            <a:xfrm>
              <a:off x="6965" y="579"/>
              <a:ext cx="28" cy="34"/>
            </a:xfrm>
            <a:custGeom>
              <a:avLst/>
              <a:gdLst>
                <a:gd name="T0" fmla="*/ 11 w 28"/>
                <a:gd name="T1" fmla="*/ 4 h 34"/>
                <a:gd name="T2" fmla="*/ 0 w 28"/>
                <a:gd name="T3" fmla="*/ 4 h 34"/>
                <a:gd name="T4" fmla="*/ 0 w 28"/>
                <a:gd name="T5" fmla="*/ 0 h 34"/>
                <a:gd name="T6" fmla="*/ 28 w 28"/>
                <a:gd name="T7" fmla="*/ 0 h 34"/>
                <a:gd name="T8" fmla="*/ 28 w 28"/>
                <a:gd name="T9" fmla="*/ 4 h 34"/>
                <a:gd name="T10" fmla="*/ 16 w 28"/>
                <a:gd name="T11" fmla="*/ 4 h 34"/>
                <a:gd name="T12" fmla="*/ 16 w 28"/>
                <a:gd name="T13" fmla="*/ 34 h 34"/>
                <a:gd name="T14" fmla="*/ 11 w 28"/>
                <a:gd name="T15" fmla="*/ 34 h 34"/>
                <a:gd name="T16" fmla="*/ 11 w 28"/>
                <a:gd name="T17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4">
                  <a:moveTo>
                    <a:pt x="11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16" y="4"/>
                  </a:lnTo>
                  <a:lnTo>
                    <a:pt x="16" y="34"/>
                  </a:lnTo>
                  <a:lnTo>
                    <a:pt x="11" y="3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8"/>
            <p:cNvSpPr>
              <a:spLocks/>
            </p:cNvSpPr>
            <p:nvPr userDrawn="1"/>
          </p:nvSpPr>
          <p:spPr bwMode="auto">
            <a:xfrm>
              <a:off x="6998" y="579"/>
              <a:ext cx="24" cy="34"/>
            </a:xfrm>
            <a:custGeom>
              <a:avLst/>
              <a:gdLst>
                <a:gd name="T0" fmla="*/ 0 w 24"/>
                <a:gd name="T1" fmla="*/ 0 h 34"/>
                <a:gd name="T2" fmla="*/ 24 w 24"/>
                <a:gd name="T3" fmla="*/ 0 h 34"/>
                <a:gd name="T4" fmla="*/ 24 w 24"/>
                <a:gd name="T5" fmla="*/ 4 h 34"/>
                <a:gd name="T6" fmla="*/ 5 w 24"/>
                <a:gd name="T7" fmla="*/ 4 h 34"/>
                <a:gd name="T8" fmla="*/ 5 w 24"/>
                <a:gd name="T9" fmla="*/ 14 h 34"/>
                <a:gd name="T10" fmla="*/ 23 w 24"/>
                <a:gd name="T11" fmla="*/ 14 h 34"/>
                <a:gd name="T12" fmla="*/ 23 w 24"/>
                <a:gd name="T13" fmla="*/ 18 h 34"/>
                <a:gd name="T14" fmla="*/ 5 w 24"/>
                <a:gd name="T15" fmla="*/ 18 h 34"/>
                <a:gd name="T16" fmla="*/ 5 w 24"/>
                <a:gd name="T17" fmla="*/ 30 h 34"/>
                <a:gd name="T18" fmla="*/ 24 w 24"/>
                <a:gd name="T19" fmla="*/ 30 h 34"/>
                <a:gd name="T20" fmla="*/ 24 w 24"/>
                <a:gd name="T21" fmla="*/ 34 h 34"/>
                <a:gd name="T22" fmla="*/ 0 w 24"/>
                <a:gd name="T23" fmla="*/ 34 h 34"/>
                <a:gd name="T24" fmla="*/ 0 w 24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lnTo>
                    <a:pt x="24" y="0"/>
                  </a:lnTo>
                  <a:lnTo>
                    <a:pt x="24" y="4"/>
                  </a:lnTo>
                  <a:lnTo>
                    <a:pt x="5" y="4"/>
                  </a:lnTo>
                  <a:lnTo>
                    <a:pt x="5" y="14"/>
                  </a:lnTo>
                  <a:lnTo>
                    <a:pt x="23" y="14"/>
                  </a:lnTo>
                  <a:lnTo>
                    <a:pt x="23" y="18"/>
                  </a:lnTo>
                  <a:lnTo>
                    <a:pt x="5" y="18"/>
                  </a:lnTo>
                  <a:lnTo>
                    <a:pt x="5" y="30"/>
                  </a:lnTo>
                  <a:lnTo>
                    <a:pt x="24" y="30"/>
                  </a:lnTo>
                  <a:lnTo>
                    <a:pt x="2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9"/>
            <p:cNvSpPr>
              <a:spLocks/>
            </p:cNvSpPr>
            <p:nvPr userDrawn="1"/>
          </p:nvSpPr>
          <p:spPr bwMode="auto">
            <a:xfrm>
              <a:off x="7027" y="578"/>
              <a:ext cx="31" cy="35"/>
            </a:xfrm>
            <a:custGeom>
              <a:avLst/>
              <a:gdLst>
                <a:gd name="T0" fmla="*/ 26 w 31"/>
                <a:gd name="T1" fmla="*/ 11 h 35"/>
                <a:gd name="T2" fmla="*/ 16 w 31"/>
                <a:gd name="T3" fmla="*/ 4 h 35"/>
                <a:gd name="T4" fmla="*/ 5 w 31"/>
                <a:gd name="T5" fmla="*/ 17 h 35"/>
                <a:gd name="T6" fmla="*/ 16 w 31"/>
                <a:gd name="T7" fmla="*/ 32 h 35"/>
                <a:gd name="T8" fmla="*/ 26 w 31"/>
                <a:gd name="T9" fmla="*/ 22 h 35"/>
                <a:gd name="T10" fmla="*/ 31 w 31"/>
                <a:gd name="T11" fmla="*/ 22 h 35"/>
                <a:gd name="T12" fmla="*/ 16 w 31"/>
                <a:gd name="T13" fmla="*/ 35 h 35"/>
                <a:gd name="T14" fmla="*/ 0 w 31"/>
                <a:gd name="T15" fmla="*/ 18 h 35"/>
                <a:gd name="T16" fmla="*/ 16 w 31"/>
                <a:gd name="T17" fmla="*/ 0 h 35"/>
                <a:gd name="T18" fmla="*/ 30 w 31"/>
                <a:gd name="T19" fmla="*/ 11 h 35"/>
                <a:gd name="T20" fmla="*/ 26 w 31"/>
                <a:gd name="T21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5">
                  <a:moveTo>
                    <a:pt x="26" y="11"/>
                  </a:moveTo>
                  <a:cubicBezTo>
                    <a:pt x="25" y="6"/>
                    <a:pt x="21" y="4"/>
                    <a:pt x="16" y="4"/>
                  </a:cubicBezTo>
                  <a:cubicBezTo>
                    <a:pt x="8" y="4"/>
                    <a:pt x="5" y="10"/>
                    <a:pt x="5" y="17"/>
                  </a:cubicBezTo>
                  <a:cubicBezTo>
                    <a:pt x="5" y="25"/>
                    <a:pt x="8" y="32"/>
                    <a:pt x="16" y="32"/>
                  </a:cubicBezTo>
                  <a:cubicBezTo>
                    <a:pt x="22" y="32"/>
                    <a:pt x="26" y="27"/>
                    <a:pt x="26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30"/>
                    <a:pt x="25" y="35"/>
                    <a:pt x="16" y="35"/>
                  </a:cubicBezTo>
                  <a:cubicBezTo>
                    <a:pt x="6" y="35"/>
                    <a:pt x="0" y="28"/>
                    <a:pt x="0" y="18"/>
                  </a:cubicBezTo>
                  <a:cubicBezTo>
                    <a:pt x="0" y="8"/>
                    <a:pt x="6" y="0"/>
                    <a:pt x="16" y="0"/>
                  </a:cubicBezTo>
                  <a:cubicBezTo>
                    <a:pt x="23" y="0"/>
                    <a:pt x="29" y="4"/>
                    <a:pt x="30" y="11"/>
                  </a:cubicBezTo>
                  <a:lnTo>
                    <a:pt x="2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0"/>
            <p:cNvSpPr>
              <a:spLocks/>
            </p:cNvSpPr>
            <p:nvPr userDrawn="1"/>
          </p:nvSpPr>
          <p:spPr bwMode="auto">
            <a:xfrm>
              <a:off x="7065" y="579"/>
              <a:ext cx="28" cy="34"/>
            </a:xfrm>
            <a:custGeom>
              <a:avLst/>
              <a:gdLst>
                <a:gd name="T0" fmla="*/ 0 w 28"/>
                <a:gd name="T1" fmla="*/ 0 h 34"/>
                <a:gd name="T2" fmla="*/ 4 w 28"/>
                <a:gd name="T3" fmla="*/ 0 h 34"/>
                <a:gd name="T4" fmla="*/ 4 w 28"/>
                <a:gd name="T5" fmla="*/ 14 h 34"/>
                <a:gd name="T6" fmla="*/ 23 w 28"/>
                <a:gd name="T7" fmla="*/ 14 h 34"/>
                <a:gd name="T8" fmla="*/ 23 w 28"/>
                <a:gd name="T9" fmla="*/ 0 h 34"/>
                <a:gd name="T10" fmla="*/ 28 w 28"/>
                <a:gd name="T11" fmla="*/ 0 h 34"/>
                <a:gd name="T12" fmla="*/ 28 w 28"/>
                <a:gd name="T13" fmla="*/ 34 h 34"/>
                <a:gd name="T14" fmla="*/ 23 w 28"/>
                <a:gd name="T15" fmla="*/ 34 h 34"/>
                <a:gd name="T16" fmla="*/ 23 w 28"/>
                <a:gd name="T17" fmla="*/ 18 h 34"/>
                <a:gd name="T18" fmla="*/ 4 w 28"/>
                <a:gd name="T19" fmla="*/ 18 h 34"/>
                <a:gd name="T20" fmla="*/ 4 w 28"/>
                <a:gd name="T21" fmla="*/ 34 h 34"/>
                <a:gd name="T22" fmla="*/ 0 w 28"/>
                <a:gd name="T23" fmla="*/ 34 h 34"/>
                <a:gd name="T24" fmla="*/ 0 w 28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0" y="0"/>
                  </a:moveTo>
                  <a:lnTo>
                    <a:pt x="4" y="0"/>
                  </a:lnTo>
                  <a:lnTo>
                    <a:pt x="4" y="14"/>
                  </a:lnTo>
                  <a:lnTo>
                    <a:pt x="23" y="14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" y="34"/>
                  </a:lnTo>
                  <a:lnTo>
                    <a:pt x="23" y="34"/>
                  </a:lnTo>
                  <a:lnTo>
                    <a:pt x="23" y="18"/>
                  </a:lnTo>
                  <a:lnTo>
                    <a:pt x="4" y="18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1"/>
            <p:cNvSpPr>
              <a:spLocks/>
            </p:cNvSpPr>
            <p:nvPr userDrawn="1"/>
          </p:nvSpPr>
          <p:spPr bwMode="auto">
            <a:xfrm>
              <a:off x="7102" y="579"/>
              <a:ext cx="27" cy="34"/>
            </a:xfrm>
            <a:custGeom>
              <a:avLst/>
              <a:gdLst>
                <a:gd name="T0" fmla="*/ 0 w 27"/>
                <a:gd name="T1" fmla="*/ 0 h 34"/>
                <a:gd name="T2" fmla="*/ 5 w 27"/>
                <a:gd name="T3" fmla="*/ 0 h 34"/>
                <a:gd name="T4" fmla="*/ 22 w 27"/>
                <a:gd name="T5" fmla="*/ 27 h 34"/>
                <a:gd name="T6" fmla="*/ 22 w 27"/>
                <a:gd name="T7" fmla="*/ 27 h 34"/>
                <a:gd name="T8" fmla="*/ 22 w 27"/>
                <a:gd name="T9" fmla="*/ 0 h 34"/>
                <a:gd name="T10" fmla="*/ 27 w 27"/>
                <a:gd name="T11" fmla="*/ 0 h 34"/>
                <a:gd name="T12" fmla="*/ 27 w 27"/>
                <a:gd name="T13" fmla="*/ 34 h 34"/>
                <a:gd name="T14" fmla="*/ 22 w 27"/>
                <a:gd name="T15" fmla="*/ 34 h 34"/>
                <a:gd name="T16" fmla="*/ 4 w 27"/>
                <a:gd name="T17" fmla="*/ 6 h 34"/>
                <a:gd name="T18" fmla="*/ 4 w 27"/>
                <a:gd name="T19" fmla="*/ 6 h 34"/>
                <a:gd name="T20" fmla="*/ 4 w 27"/>
                <a:gd name="T21" fmla="*/ 34 h 34"/>
                <a:gd name="T22" fmla="*/ 0 w 27"/>
                <a:gd name="T23" fmla="*/ 34 h 34"/>
                <a:gd name="T24" fmla="*/ 0 w 27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4">
                  <a:moveTo>
                    <a:pt x="0" y="0"/>
                  </a:moveTo>
                  <a:lnTo>
                    <a:pt x="5" y="0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27" y="34"/>
                  </a:lnTo>
                  <a:lnTo>
                    <a:pt x="22" y="3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2"/>
            <p:cNvSpPr>
              <a:spLocks noEditPoints="1"/>
            </p:cNvSpPr>
            <p:nvPr userDrawn="1"/>
          </p:nvSpPr>
          <p:spPr bwMode="auto">
            <a:xfrm>
              <a:off x="7136" y="578"/>
              <a:ext cx="33" cy="35"/>
            </a:xfrm>
            <a:custGeom>
              <a:avLst/>
              <a:gdLst>
                <a:gd name="T0" fmla="*/ 16 w 32"/>
                <a:gd name="T1" fmla="*/ 0 h 35"/>
                <a:gd name="T2" fmla="*/ 32 w 32"/>
                <a:gd name="T3" fmla="*/ 18 h 35"/>
                <a:gd name="T4" fmla="*/ 16 w 32"/>
                <a:gd name="T5" fmla="*/ 35 h 35"/>
                <a:gd name="T6" fmla="*/ 0 w 32"/>
                <a:gd name="T7" fmla="*/ 18 h 35"/>
                <a:gd name="T8" fmla="*/ 16 w 32"/>
                <a:gd name="T9" fmla="*/ 0 h 35"/>
                <a:gd name="T10" fmla="*/ 16 w 32"/>
                <a:gd name="T11" fmla="*/ 32 h 35"/>
                <a:gd name="T12" fmla="*/ 28 w 32"/>
                <a:gd name="T13" fmla="*/ 18 h 35"/>
                <a:gd name="T14" fmla="*/ 16 w 32"/>
                <a:gd name="T15" fmla="*/ 4 h 35"/>
                <a:gd name="T16" fmla="*/ 4 w 32"/>
                <a:gd name="T17" fmla="*/ 18 h 35"/>
                <a:gd name="T18" fmla="*/ 16 w 32"/>
                <a:gd name="T1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5">
                  <a:moveTo>
                    <a:pt x="16" y="0"/>
                  </a:moveTo>
                  <a:cubicBezTo>
                    <a:pt x="27" y="0"/>
                    <a:pt x="32" y="8"/>
                    <a:pt x="32" y="18"/>
                  </a:cubicBezTo>
                  <a:cubicBezTo>
                    <a:pt x="32" y="27"/>
                    <a:pt x="27" y="35"/>
                    <a:pt x="16" y="35"/>
                  </a:cubicBezTo>
                  <a:cubicBezTo>
                    <a:pt x="5" y="35"/>
                    <a:pt x="0" y="27"/>
                    <a:pt x="0" y="18"/>
                  </a:cubicBezTo>
                  <a:cubicBezTo>
                    <a:pt x="0" y="8"/>
                    <a:pt x="5" y="0"/>
                    <a:pt x="16" y="0"/>
                  </a:cubicBezTo>
                  <a:close/>
                  <a:moveTo>
                    <a:pt x="16" y="32"/>
                  </a:moveTo>
                  <a:cubicBezTo>
                    <a:pt x="24" y="32"/>
                    <a:pt x="28" y="24"/>
                    <a:pt x="28" y="18"/>
                  </a:cubicBezTo>
                  <a:cubicBezTo>
                    <a:pt x="28" y="11"/>
                    <a:pt x="24" y="4"/>
                    <a:pt x="16" y="4"/>
                  </a:cubicBezTo>
                  <a:cubicBezTo>
                    <a:pt x="8" y="4"/>
                    <a:pt x="4" y="11"/>
                    <a:pt x="4" y="18"/>
                  </a:cubicBezTo>
                  <a:cubicBezTo>
                    <a:pt x="4" y="24"/>
                    <a:pt x="8" y="32"/>
                    <a:pt x="16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3"/>
            <p:cNvSpPr>
              <a:spLocks/>
            </p:cNvSpPr>
            <p:nvPr userDrawn="1"/>
          </p:nvSpPr>
          <p:spPr bwMode="auto">
            <a:xfrm>
              <a:off x="7176" y="579"/>
              <a:ext cx="22" cy="34"/>
            </a:xfrm>
            <a:custGeom>
              <a:avLst/>
              <a:gdLst>
                <a:gd name="T0" fmla="*/ 0 w 22"/>
                <a:gd name="T1" fmla="*/ 0 h 34"/>
                <a:gd name="T2" fmla="*/ 4 w 22"/>
                <a:gd name="T3" fmla="*/ 0 h 34"/>
                <a:gd name="T4" fmla="*/ 4 w 22"/>
                <a:gd name="T5" fmla="*/ 30 h 34"/>
                <a:gd name="T6" fmla="*/ 22 w 22"/>
                <a:gd name="T7" fmla="*/ 30 h 34"/>
                <a:gd name="T8" fmla="*/ 22 w 22"/>
                <a:gd name="T9" fmla="*/ 34 h 34"/>
                <a:gd name="T10" fmla="*/ 0 w 22"/>
                <a:gd name="T11" fmla="*/ 34 h 34"/>
                <a:gd name="T12" fmla="*/ 0 w 22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4">
                  <a:moveTo>
                    <a:pt x="0" y="0"/>
                  </a:moveTo>
                  <a:lnTo>
                    <a:pt x="4" y="0"/>
                  </a:lnTo>
                  <a:lnTo>
                    <a:pt x="4" y="30"/>
                  </a:lnTo>
                  <a:lnTo>
                    <a:pt x="22" y="30"/>
                  </a:lnTo>
                  <a:lnTo>
                    <a:pt x="22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4"/>
            <p:cNvSpPr>
              <a:spLocks noEditPoints="1"/>
            </p:cNvSpPr>
            <p:nvPr userDrawn="1"/>
          </p:nvSpPr>
          <p:spPr bwMode="auto">
            <a:xfrm>
              <a:off x="7201" y="578"/>
              <a:ext cx="33" cy="35"/>
            </a:xfrm>
            <a:custGeom>
              <a:avLst/>
              <a:gdLst>
                <a:gd name="T0" fmla="*/ 16 w 33"/>
                <a:gd name="T1" fmla="*/ 0 h 35"/>
                <a:gd name="T2" fmla="*/ 33 w 33"/>
                <a:gd name="T3" fmla="*/ 18 h 35"/>
                <a:gd name="T4" fmla="*/ 16 w 33"/>
                <a:gd name="T5" fmla="*/ 35 h 35"/>
                <a:gd name="T6" fmla="*/ 0 w 33"/>
                <a:gd name="T7" fmla="*/ 18 h 35"/>
                <a:gd name="T8" fmla="*/ 16 w 33"/>
                <a:gd name="T9" fmla="*/ 0 h 35"/>
                <a:gd name="T10" fmla="*/ 16 w 33"/>
                <a:gd name="T11" fmla="*/ 32 h 35"/>
                <a:gd name="T12" fmla="*/ 28 w 33"/>
                <a:gd name="T13" fmla="*/ 18 h 35"/>
                <a:gd name="T14" fmla="*/ 16 w 33"/>
                <a:gd name="T15" fmla="*/ 4 h 35"/>
                <a:gd name="T16" fmla="*/ 5 w 33"/>
                <a:gd name="T17" fmla="*/ 18 h 35"/>
                <a:gd name="T18" fmla="*/ 16 w 33"/>
                <a:gd name="T1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5">
                  <a:moveTo>
                    <a:pt x="16" y="0"/>
                  </a:moveTo>
                  <a:cubicBezTo>
                    <a:pt x="27" y="0"/>
                    <a:pt x="33" y="8"/>
                    <a:pt x="33" y="18"/>
                  </a:cubicBezTo>
                  <a:cubicBezTo>
                    <a:pt x="33" y="27"/>
                    <a:pt x="27" y="35"/>
                    <a:pt x="16" y="35"/>
                  </a:cubicBezTo>
                  <a:cubicBezTo>
                    <a:pt x="6" y="35"/>
                    <a:pt x="0" y="27"/>
                    <a:pt x="0" y="18"/>
                  </a:cubicBezTo>
                  <a:cubicBezTo>
                    <a:pt x="0" y="8"/>
                    <a:pt x="6" y="0"/>
                    <a:pt x="16" y="0"/>
                  </a:cubicBezTo>
                  <a:close/>
                  <a:moveTo>
                    <a:pt x="16" y="32"/>
                  </a:moveTo>
                  <a:cubicBezTo>
                    <a:pt x="25" y="32"/>
                    <a:pt x="28" y="24"/>
                    <a:pt x="28" y="18"/>
                  </a:cubicBezTo>
                  <a:cubicBezTo>
                    <a:pt x="28" y="11"/>
                    <a:pt x="25" y="4"/>
                    <a:pt x="16" y="4"/>
                  </a:cubicBezTo>
                  <a:cubicBezTo>
                    <a:pt x="8" y="4"/>
                    <a:pt x="5" y="11"/>
                    <a:pt x="5" y="18"/>
                  </a:cubicBezTo>
                  <a:cubicBezTo>
                    <a:pt x="5" y="24"/>
                    <a:pt x="8" y="32"/>
                    <a:pt x="16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5"/>
            <p:cNvSpPr>
              <a:spLocks/>
            </p:cNvSpPr>
            <p:nvPr userDrawn="1"/>
          </p:nvSpPr>
          <p:spPr bwMode="auto">
            <a:xfrm>
              <a:off x="7239" y="578"/>
              <a:ext cx="32" cy="35"/>
            </a:xfrm>
            <a:custGeom>
              <a:avLst/>
              <a:gdLst>
                <a:gd name="T0" fmla="*/ 27 w 31"/>
                <a:gd name="T1" fmla="*/ 30 h 35"/>
                <a:gd name="T2" fmla="*/ 16 w 31"/>
                <a:gd name="T3" fmla="*/ 35 h 35"/>
                <a:gd name="T4" fmla="*/ 0 w 31"/>
                <a:gd name="T5" fmla="*/ 18 h 35"/>
                <a:gd name="T6" fmla="*/ 16 w 31"/>
                <a:gd name="T7" fmla="*/ 0 h 35"/>
                <a:gd name="T8" fmla="*/ 31 w 31"/>
                <a:gd name="T9" fmla="*/ 11 h 35"/>
                <a:gd name="T10" fmla="*/ 26 w 31"/>
                <a:gd name="T11" fmla="*/ 11 h 35"/>
                <a:gd name="T12" fmla="*/ 16 w 31"/>
                <a:gd name="T13" fmla="*/ 4 h 35"/>
                <a:gd name="T14" fmla="*/ 5 w 31"/>
                <a:gd name="T15" fmla="*/ 18 h 35"/>
                <a:gd name="T16" fmla="*/ 16 w 31"/>
                <a:gd name="T17" fmla="*/ 32 h 35"/>
                <a:gd name="T18" fmla="*/ 27 w 31"/>
                <a:gd name="T19" fmla="*/ 21 h 35"/>
                <a:gd name="T20" fmla="*/ 16 w 31"/>
                <a:gd name="T21" fmla="*/ 21 h 35"/>
                <a:gd name="T22" fmla="*/ 16 w 31"/>
                <a:gd name="T23" fmla="*/ 17 h 35"/>
                <a:gd name="T24" fmla="*/ 31 w 31"/>
                <a:gd name="T25" fmla="*/ 17 h 35"/>
                <a:gd name="T26" fmla="*/ 31 w 31"/>
                <a:gd name="T27" fmla="*/ 35 h 35"/>
                <a:gd name="T28" fmla="*/ 28 w 31"/>
                <a:gd name="T29" fmla="*/ 35 h 35"/>
                <a:gd name="T30" fmla="*/ 27 w 31"/>
                <a:gd name="T31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5">
                  <a:moveTo>
                    <a:pt x="27" y="30"/>
                  </a:moveTo>
                  <a:cubicBezTo>
                    <a:pt x="25" y="34"/>
                    <a:pt x="20" y="35"/>
                    <a:pt x="16" y="35"/>
                  </a:cubicBezTo>
                  <a:cubicBezTo>
                    <a:pt x="6" y="35"/>
                    <a:pt x="0" y="27"/>
                    <a:pt x="0" y="18"/>
                  </a:cubicBezTo>
                  <a:cubicBezTo>
                    <a:pt x="0" y="8"/>
                    <a:pt x="6" y="0"/>
                    <a:pt x="16" y="0"/>
                  </a:cubicBezTo>
                  <a:cubicBezTo>
                    <a:pt x="24" y="0"/>
                    <a:pt x="30" y="3"/>
                    <a:pt x="31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6"/>
                    <a:pt x="21" y="4"/>
                    <a:pt x="16" y="4"/>
                  </a:cubicBezTo>
                  <a:cubicBezTo>
                    <a:pt x="8" y="4"/>
                    <a:pt x="5" y="11"/>
                    <a:pt x="5" y="18"/>
                  </a:cubicBezTo>
                  <a:cubicBezTo>
                    <a:pt x="5" y="25"/>
                    <a:pt x="9" y="32"/>
                    <a:pt x="16" y="32"/>
                  </a:cubicBezTo>
                  <a:cubicBezTo>
                    <a:pt x="23" y="32"/>
                    <a:pt x="27" y="27"/>
                    <a:pt x="2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8" y="35"/>
                    <a:pt x="28" y="35"/>
                    <a:pt x="28" y="35"/>
                  </a:cubicBezTo>
                  <a:lnTo>
                    <a:pt x="27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76"/>
            <p:cNvSpPr>
              <a:spLocks noChangeArrowheads="1"/>
            </p:cNvSpPr>
            <p:nvPr userDrawn="1"/>
          </p:nvSpPr>
          <p:spPr bwMode="auto">
            <a:xfrm>
              <a:off x="7280" y="579"/>
              <a:ext cx="4" cy="3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7"/>
            <p:cNvSpPr>
              <a:spLocks/>
            </p:cNvSpPr>
            <p:nvPr userDrawn="1"/>
          </p:nvSpPr>
          <p:spPr bwMode="auto">
            <a:xfrm>
              <a:off x="7293" y="579"/>
              <a:ext cx="24" cy="34"/>
            </a:xfrm>
            <a:custGeom>
              <a:avLst/>
              <a:gdLst>
                <a:gd name="T0" fmla="*/ 0 w 24"/>
                <a:gd name="T1" fmla="*/ 0 h 34"/>
                <a:gd name="T2" fmla="*/ 24 w 24"/>
                <a:gd name="T3" fmla="*/ 0 h 34"/>
                <a:gd name="T4" fmla="*/ 24 w 24"/>
                <a:gd name="T5" fmla="*/ 4 h 34"/>
                <a:gd name="T6" fmla="*/ 5 w 24"/>
                <a:gd name="T7" fmla="*/ 4 h 34"/>
                <a:gd name="T8" fmla="*/ 5 w 24"/>
                <a:gd name="T9" fmla="*/ 14 h 34"/>
                <a:gd name="T10" fmla="*/ 22 w 24"/>
                <a:gd name="T11" fmla="*/ 14 h 34"/>
                <a:gd name="T12" fmla="*/ 22 w 24"/>
                <a:gd name="T13" fmla="*/ 18 h 34"/>
                <a:gd name="T14" fmla="*/ 5 w 24"/>
                <a:gd name="T15" fmla="*/ 18 h 34"/>
                <a:gd name="T16" fmla="*/ 5 w 24"/>
                <a:gd name="T17" fmla="*/ 30 h 34"/>
                <a:gd name="T18" fmla="*/ 24 w 24"/>
                <a:gd name="T19" fmla="*/ 30 h 34"/>
                <a:gd name="T20" fmla="*/ 24 w 24"/>
                <a:gd name="T21" fmla="*/ 34 h 34"/>
                <a:gd name="T22" fmla="*/ 0 w 24"/>
                <a:gd name="T23" fmla="*/ 34 h 34"/>
                <a:gd name="T24" fmla="*/ 0 w 24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lnTo>
                    <a:pt x="24" y="0"/>
                  </a:lnTo>
                  <a:lnTo>
                    <a:pt x="24" y="4"/>
                  </a:lnTo>
                  <a:lnTo>
                    <a:pt x="5" y="4"/>
                  </a:lnTo>
                  <a:lnTo>
                    <a:pt x="5" y="14"/>
                  </a:lnTo>
                  <a:lnTo>
                    <a:pt x="22" y="14"/>
                  </a:lnTo>
                  <a:lnTo>
                    <a:pt x="22" y="18"/>
                  </a:lnTo>
                  <a:lnTo>
                    <a:pt x="5" y="18"/>
                  </a:lnTo>
                  <a:lnTo>
                    <a:pt x="5" y="30"/>
                  </a:lnTo>
                  <a:lnTo>
                    <a:pt x="24" y="30"/>
                  </a:lnTo>
                  <a:lnTo>
                    <a:pt x="24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8"/>
            <p:cNvSpPr>
              <a:spLocks/>
            </p:cNvSpPr>
            <p:nvPr userDrawn="1"/>
          </p:nvSpPr>
          <p:spPr bwMode="auto">
            <a:xfrm>
              <a:off x="7322" y="578"/>
              <a:ext cx="28" cy="35"/>
            </a:xfrm>
            <a:custGeom>
              <a:avLst/>
              <a:gdLst>
                <a:gd name="T0" fmla="*/ 22 w 27"/>
                <a:gd name="T1" fmla="*/ 11 h 35"/>
                <a:gd name="T2" fmla="*/ 13 w 27"/>
                <a:gd name="T3" fmla="*/ 4 h 35"/>
                <a:gd name="T4" fmla="*/ 6 w 27"/>
                <a:gd name="T5" fmla="*/ 10 h 35"/>
                <a:gd name="T6" fmla="*/ 16 w 27"/>
                <a:gd name="T7" fmla="*/ 16 h 35"/>
                <a:gd name="T8" fmla="*/ 27 w 27"/>
                <a:gd name="T9" fmla="*/ 25 h 35"/>
                <a:gd name="T10" fmla="*/ 14 w 27"/>
                <a:gd name="T11" fmla="*/ 35 h 35"/>
                <a:gd name="T12" fmla="*/ 0 w 27"/>
                <a:gd name="T13" fmla="*/ 23 h 35"/>
                <a:gd name="T14" fmla="*/ 4 w 27"/>
                <a:gd name="T15" fmla="*/ 23 h 35"/>
                <a:gd name="T16" fmla="*/ 14 w 27"/>
                <a:gd name="T17" fmla="*/ 32 h 35"/>
                <a:gd name="T18" fmla="*/ 23 w 27"/>
                <a:gd name="T19" fmla="*/ 25 h 35"/>
                <a:gd name="T20" fmla="*/ 12 w 27"/>
                <a:gd name="T21" fmla="*/ 19 h 35"/>
                <a:gd name="T22" fmla="*/ 1 w 27"/>
                <a:gd name="T23" fmla="*/ 10 h 35"/>
                <a:gd name="T24" fmla="*/ 13 w 27"/>
                <a:gd name="T25" fmla="*/ 0 h 35"/>
                <a:gd name="T26" fmla="*/ 26 w 27"/>
                <a:gd name="T27" fmla="*/ 11 h 35"/>
                <a:gd name="T28" fmla="*/ 22 w 27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5">
                  <a:moveTo>
                    <a:pt x="22" y="11"/>
                  </a:moveTo>
                  <a:cubicBezTo>
                    <a:pt x="21" y="6"/>
                    <a:pt x="18" y="4"/>
                    <a:pt x="13" y="4"/>
                  </a:cubicBezTo>
                  <a:cubicBezTo>
                    <a:pt x="9" y="4"/>
                    <a:pt x="6" y="5"/>
                    <a:pt x="6" y="10"/>
                  </a:cubicBezTo>
                  <a:cubicBezTo>
                    <a:pt x="6" y="14"/>
                    <a:pt x="11" y="14"/>
                    <a:pt x="16" y="16"/>
                  </a:cubicBezTo>
                  <a:cubicBezTo>
                    <a:pt x="22" y="17"/>
                    <a:pt x="27" y="19"/>
                    <a:pt x="27" y="25"/>
                  </a:cubicBezTo>
                  <a:cubicBezTo>
                    <a:pt x="27" y="32"/>
                    <a:pt x="20" y="35"/>
                    <a:pt x="14" y="35"/>
                  </a:cubicBezTo>
                  <a:cubicBezTo>
                    <a:pt x="6" y="35"/>
                    <a:pt x="0" y="32"/>
                    <a:pt x="0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9"/>
                    <a:pt x="9" y="32"/>
                    <a:pt x="14" y="32"/>
                  </a:cubicBezTo>
                  <a:cubicBezTo>
                    <a:pt x="18" y="32"/>
                    <a:pt x="23" y="30"/>
                    <a:pt x="23" y="25"/>
                  </a:cubicBezTo>
                  <a:cubicBezTo>
                    <a:pt x="23" y="21"/>
                    <a:pt x="17" y="20"/>
                    <a:pt x="12" y="19"/>
                  </a:cubicBezTo>
                  <a:cubicBezTo>
                    <a:pt x="7" y="18"/>
                    <a:pt x="1" y="16"/>
                    <a:pt x="1" y="10"/>
                  </a:cubicBezTo>
                  <a:cubicBezTo>
                    <a:pt x="1" y="3"/>
                    <a:pt x="7" y="0"/>
                    <a:pt x="13" y="0"/>
                  </a:cubicBezTo>
                  <a:cubicBezTo>
                    <a:pt x="20" y="0"/>
                    <a:pt x="26" y="3"/>
                    <a:pt x="26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9"/>
            <p:cNvSpPr>
              <a:spLocks/>
            </p:cNvSpPr>
            <p:nvPr userDrawn="1"/>
          </p:nvSpPr>
          <p:spPr bwMode="auto">
            <a:xfrm>
              <a:off x="7372" y="579"/>
              <a:ext cx="22" cy="34"/>
            </a:xfrm>
            <a:custGeom>
              <a:avLst/>
              <a:gdLst>
                <a:gd name="T0" fmla="*/ 0 w 22"/>
                <a:gd name="T1" fmla="*/ 0 h 34"/>
                <a:gd name="T2" fmla="*/ 4 w 22"/>
                <a:gd name="T3" fmla="*/ 0 h 34"/>
                <a:gd name="T4" fmla="*/ 4 w 22"/>
                <a:gd name="T5" fmla="*/ 30 h 34"/>
                <a:gd name="T6" fmla="*/ 22 w 22"/>
                <a:gd name="T7" fmla="*/ 30 h 34"/>
                <a:gd name="T8" fmla="*/ 22 w 22"/>
                <a:gd name="T9" fmla="*/ 34 h 34"/>
                <a:gd name="T10" fmla="*/ 0 w 22"/>
                <a:gd name="T11" fmla="*/ 34 h 34"/>
                <a:gd name="T12" fmla="*/ 0 w 22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4">
                  <a:moveTo>
                    <a:pt x="0" y="0"/>
                  </a:moveTo>
                  <a:lnTo>
                    <a:pt x="4" y="0"/>
                  </a:lnTo>
                  <a:lnTo>
                    <a:pt x="4" y="30"/>
                  </a:lnTo>
                  <a:lnTo>
                    <a:pt x="22" y="30"/>
                  </a:lnTo>
                  <a:lnTo>
                    <a:pt x="22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0"/>
            <p:cNvSpPr>
              <a:spLocks/>
            </p:cNvSpPr>
            <p:nvPr userDrawn="1"/>
          </p:nvSpPr>
          <p:spPr bwMode="auto">
            <a:xfrm>
              <a:off x="7392" y="579"/>
              <a:ext cx="27" cy="34"/>
            </a:xfrm>
            <a:custGeom>
              <a:avLst/>
              <a:gdLst>
                <a:gd name="T0" fmla="*/ 11 w 27"/>
                <a:gd name="T1" fmla="*/ 4 h 34"/>
                <a:gd name="T2" fmla="*/ 0 w 27"/>
                <a:gd name="T3" fmla="*/ 4 h 34"/>
                <a:gd name="T4" fmla="*/ 0 w 27"/>
                <a:gd name="T5" fmla="*/ 0 h 34"/>
                <a:gd name="T6" fmla="*/ 27 w 27"/>
                <a:gd name="T7" fmla="*/ 0 h 34"/>
                <a:gd name="T8" fmla="*/ 27 w 27"/>
                <a:gd name="T9" fmla="*/ 4 h 34"/>
                <a:gd name="T10" fmla="*/ 16 w 27"/>
                <a:gd name="T11" fmla="*/ 4 h 34"/>
                <a:gd name="T12" fmla="*/ 16 w 27"/>
                <a:gd name="T13" fmla="*/ 34 h 34"/>
                <a:gd name="T14" fmla="*/ 11 w 27"/>
                <a:gd name="T15" fmla="*/ 34 h 34"/>
                <a:gd name="T16" fmla="*/ 11 w 27"/>
                <a:gd name="T17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11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4"/>
                  </a:lnTo>
                  <a:lnTo>
                    <a:pt x="16" y="4"/>
                  </a:lnTo>
                  <a:lnTo>
                    <a:pt x="16" y="34"/>
                  </a:lnTo>
                  <a:lnTo>
                    <a:pt x="11" y="3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1"/>
            <p:cNvSpPr>
              <a:spLocks noEditPoints="1"/>
            </p:cNvSpPr>
            <p:nvPr userDrawn="1"/>
          </p:nvSpPr>
          <p:spPr bwMode="auto">
            <a:xfrm>
              <a:off x="7425" y="579"/>
              <a:ext cx="28" cy="34"/>
            </a:xfrm>
            <a:custGeom>
              <a:avLst/>
              <a:gdLst>
                <a:gd name="T0" fmla="*/ 0 w 28"/>
                <a:gd name="T1" fmla="*/ 0 h 34"/>
                <a:gd name="T2" fmla="*/ 12 w 28"/>
                <a:gd name="T3" fmla="*/ 0 h 34"/>
                <a:gd name="T4" fmla="*/ 28 w 28"/>
                <a:gd name="T5" fmla="*/ 16 h 34"/>
                <a:gd name="T6" fmla="*/ 12 w 28"/>
                <a:gd name="T7" fmla="*/ 34 h 34"/>
                <a:gd name="T8" fmla="*/ 0 w 28"/>
                <a:gd name="T9" fmla="*/ 34 h 34"/>
                <a:gd name="T10" fmla="*/ 0 w 28"/>
                <a:gd name="T11" fmla="*/ 0 h 34"/>
                <a:gd name="T12" fmla="*/ 5 w 28"/>
                <a:gd name="T13" fmla="*/ 30 h 34"/>
                <a:gd name="T14" fmla="*/ 12 w 28"/>
                <a:gd name="T15" fmla="*/ 30 h 34"/>
                <a:gd name="T16" fmla="*/ 24 w 28"/>
                <a:gd name="T17" fmla="*/ 16 h 34"/>
                <a:gd name="T18" fmla="*/ 12 w 28"/>
                <a:gd name="T19" fmla="*/ 4 h 34"/>
                <a:gd name="T20" fmla="*/ 5 w 28"/>
                <a:gd name="T21" fmla="*/ 4 h 34"/>
                <a:gd name="T22" fmla="*/ 5 w 28"/>
                <a:gd name="T23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2" y="0"/>
                    <a:pt x="28" y="5"/>
                    <a:pt x="28" y="16"/>
                  </a:cubicBezTo>
                  <a:cubicBezTo>
                    <a:pt x="28" y="27"/>
                    <a:pt x="23" y="34"/>
                    <a:pt x="12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  <a:moveTo>
                    <a:pt x="5" y="30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5" y="30"/>
                    <a:pt x="24" y="29"/>
                    <a:pt x="24" y="16"/>
                  </a:cubicBezTo>
                  <a:cubicBezTo>
                    <a:pt x="24" y="8"/>
                    <a:pt x="21" y="4"/>
                    <a:pt x="12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5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3"/>
            <p:cNvSpPr>
              <a:spLocks noEditPoints="1"/>
            </p:cNvSpPr>
            <p:nvPr userDrawn="1"/>
          </p:nvSpPr>
          <p:spPr bwMode="auto">
            <a:xfrm>
              <a:off x="7444" y="449"/>
              <a:ext cx="17" cy="18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8 h 17"/>
                <a:gd name="T4" fmla="*/ 8 w 17"/>
                <a:gd name="T5" fmla="*/ 17 h 17"/>
                <a:gd name="T6" fmla="*/ 0 w 17"/>
                <a:gd name="T7" fmla="*/ 8 h 17"/>
                <a:gd name="T8" fmla="*/ 8 w 17"/>
                <a:gd name="T9" fmla="*/ 0 h 17"/>
                <a:gd name="T10" fmla="*/ 8 w 17"/>
                <a:gd name="T11" fmla="*/ 16 h 17"/>
                <a:gd name="T12" fmla="*/ 15 w 17"/>
                <a:gd name="T13" fmla="*/ 8 h 17"/>
                <a:gd name="T14" fmla="*/ 8 w 17"/>
                <a:gd name="T15" fmla="*/ 1 h 17"/>
                <a:gd name="T16" fmla="*/ 1 w 17"/>
                <a:gd name="T17" fmla="*/ 8 h 17"/>
                <a:gd name="T18" fmla="*/ 8 w 17"/>
                <a:gd name="T19" fmla="*/ 16 h 17"/>
                <a:gd name="T20" fmla="*/ 5 w 17"/>
                <a:gd name="T21" fmla="*/ 3 h 17"/>
                <a:gd name="T22" fmla="*/ 9 w 17"/>
                <a:gd name="T23" fmla="*/ 3 h 17"/>
                <a:gd name="T24" fmla="*/ 12 w 17"/>
                <a:gd name="T25" fmla="*/ 6 h 17"/>
                <a:gd name="T26" fmla="*/ 10 w 17"/>
                <a:gd name="T27" fmla="*/ 9 h 17"/>
                <a:gd name="T28" fmla="*/ 13 w 17"/>
                <a:gd name="T29" fmla="*/ 13 h 17"/>
                <a:gd name="T30" fmla="*/ 11 w 17"/>
                <a:gd name="T31" fmla="*/ 13 h 17"/>
                <a:gd name="T32" fmla="*/ 8 w 17"/>
                <a:gd name="T33" fmla="*/ 9 h 17"/>
                <a:gd name="T34" fmla="*/ 7 w 17"/>
                <a:gd name="T35" fmla="*/ 9 h 17"/>
                <a:gd name="T36" fmla="*/ 7 w 17"/>
                <a:gd name="T37" fmla="*/ 13 h 17"/>
                <a:gd name="T38" fmla="*/ 5 w 17"/>
                <a:gd name="T39" fmla="*/ 13 h 17"/>
                <a:gd name="T40" fmla="*/ 5 w 17"/>
                <a:gd name="T41" fmla="*/ 3 h 17"/>
                <a:gd name="T42" fmla="*/ 7 w 17"/>
                <a:gd name="T43" fmla="*/ 8 h 17"/>
                <a:gd name="T44" fmla="*/ 8 w 17"/>
                <a:gd name="T45" fmla="*/ 8 h 17"/>
                <a:gd name="T46" fmla="*/ 11 w 17"/>
                <a:gd name="T47" fmla="*/ 6 h 17"/>
                <a:gd name="T48" fmla="*/ 9 w 17"/>
                <a:gd name="T49" fmla="*/ 4 h 17"/>
                <a:gd name="T50" fmla="*/ 7 w 17"/>
                <a:gd name="T51" fmla="*/ 4 h 17"/>
                <a:gd name="T52" fmla="*/ 7 w 17"/>
                <a:gd name="T5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  <a:moveTo>
                    <a:pt x="8" y="16"/>
                  </a:moveTo>
                  <a:cubicBezTo>
                    <a:pt x="12" y="16"/>
                    <a:pt x="15" y="12"/>
                    <a:pt x="15" y="8"/>
                  </a:cubicBezTo>
                  <a:cubicBezTo>
                    <a:pt x="15" y="4"/>
                    <a:pt x="12" y="1"/>
                    <a:pt x="8" y="1"/>
                  </a:cubicBezTo>
                  <a:cubicBezTo>
                    <a:pt x="4" y="1"/>
                    <a:pt x="1" y="4"/>
                    <a:pt x="1" y="8"/>
                  </a:cubicBezTo>
                  <a:cubicBezTo>
                    <a:pt x="1" y="12"/>
                    <a:pt x="4" y="16"/>
                    <a:pt x="8" y="16"/>
                  </a:cubicBezTo>
                  <a:close/>
                  <a:moveTo>
                    <a:pt x="5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11" y="3"/>
                    <a:pt x="12" y="4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3"/>
                    <a:pt x="5" y="13"/>
                    <a:pt x="5" y="13"/>
                  </a:cubicBezTo>
                  <a:lnTo>
                    <a:pt x="5" y="3"/>
                  </a:lnTo>
                  <a:close/>
                  <a:moveTo>
                    <a:pt x="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1" y="8"/>
                    <a:pt x="11" y="6"/>
                  </a:cubicBezTo>
                  <a:cubicBezTo>
                    <a:pt x="11" y="5"/>
                    <a:pt x="10" y="4"/>
                    <a:pt x="9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-8819" y="5979736"/>
            <a:ext cx="1219764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45785"/>
              </a:buClr>
            </a:pPr>
            <a:r>
              <a:rPr lang="en-US" sz="2400" dirty="0" smtClean="0">
                <a:solidFill>
                  <a:srgbClr val="4D4D4F"/>
                </a:solidFill>
                <a:latin typeface="+mj-lt"/>
                <a:hlinkClick r:id="rId3"/>
              </a:rPr>
              <a:t>API Guide : </a:t>
            </a:r>
            <a:r>
              <a:rPr lang="en-US" sz="2400" dirty="0">
                <a:solidFill>
                  <a:srgbClr val="4D4D4F"/>
                </a:solidFill>
                <a:latin typeface="+mj-lt"/>
                <a:hlinkClick r:id="rId4"/>
              </a:rPr>
              <a:t>https://</a:t>
            </a:r>
            <a:r>
              <a:rPr lang="en-US" sz="2400" dirty="0" smtClean="0">
                <a:solidFill>
                  <a:srgbClr val="4D4D4F"/>
                </a:solidFill>
                <a:latin typeface="+mj-lt"/>
                <a:hlinkClick r:id="rId4"/>
              </a:rPr>
              <a:t>sc1.checkpoint.com/documents/latest/APIs/index.html</a:t>
            </a:r>
            <a:endParaRPr lang="en-US" sz="2400" dirty="0" smtClean="0">
              <a:solidFill>
                <a:srgbClr val="4D4D4F"/>
              </a:solidFill>
              <a:latin typeface="+mj-lt"/>
            </a:endParaRPr>
          </a:p>
          <a:p>
            <a:pPr algn="ctr">
              <a:buClr>
                <a:srgbClr val="E45785"/>
              </a:buClr>
            </a:pPr>
            <a:r>
              <a:rPr lang="en-US" sz="2400" dirty="0" smtClean="0">
                <a:solidFill>
                  <a:srgbClr val="4D4D4F"/>
                </a:solidFill>
                <a:latin typeface="+mj-lt"/>
              </a:rPr>
              <a:t>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88299" y="1472335"/>
            <a:ext cx="2724817" cy="4293031"/>
            <a:chOff x="1288299" y="1472335"/>
            <a:chExt cx="2724817" cy="4293031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288299" y="1472335"/>
              <a:ext cx="2724815" cy="4293031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/>
              <a:tailEnd/>
            </a:ln>
            <a:effectLst>
              <a:outerShdw blurRad="241300" dist="762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43174" y="1554397"/>
              <a:ext cx="2438204" cy="133267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ts val="2960"/>
                </a:lnSpc>
              </a:pPr>
              <a:r>
                <a:rPr lang="en-US" sz="2800" b="1" kern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Web Services API</a:t>
              </a:r>
            </a:p>
            <a:p>
              <a:pPr algn="ctr">
                <a:lnSpc>
                  <a:spcPts val="2960"/>
                </a:lnSpc>
              </a:pPr>
              <a:endPara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1905377" y="4432201"/>
              <a:ext cx="1565328" cy="49594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E45785"/>
                </a:buClr>
              </a:pPr>
              <a:r>
                <a:rPr lang="en-US" sz="2400" kern="0" dirty="0" smtClean="0">
                  <a:solidFill>
                    <a:srgbClr val="FFFFFF"/>
                  </a:solidFill>
                  <a:latin typeface="+mn-lt"/>
                </a:rPr>
                <a:t>Rest APIs / JSON format</a:t>
              </a: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288301" y="2406235"/>
              <a:ext cx="2724815" cy="1905493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1701" y="2497755"/>
              <a:ext cx="2069696" cy="169878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54189" y="1472335"/>
            <a:ext cx="2737988" cy="4293031"/>
            <a:chOff x="4754189" y="1472335"/>
            <a:chExt cx="2737988" cy="4293031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4763322" y="1472335"/>
              <a:ext cx="2728855" cy="4293031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/>
              <a:tailEnd/>
            </a:ln>
            <a:effectLst>
              <a:outerShdw blurRad="241300" dist="762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69308" y="1554397"/>
              <a:ext cx="2438204" cy="9479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ts val="2960"/>
                </a:lnSpc>
              </a:pPr>
              <a:r>
                <a:rPr lang="en-US" sz="2800" b="1" kern="0" dirty="0" err="1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Mgmt</a:t>
              </a:r>
              <a:r>
                <a:rPr lang="en-US" sz="2800" b="1" kern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 CLI</a:t>
              </a:r>
            </a:p>
            <a:p>
              <a:pPr algn="ctr">
                <a:lnSpc>
                  <a:spcPts val="2960"/>
                </a:lnSpc>
              </a:pPr>
              <a:endPara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 bwMode="auto">
            <a:xfrm>
              <a:off x="5228971" y="4588597"/>
              <a:ext cx="1823485" cy="60443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E45785"/>
                </a:buClr>
              </a:pPr>
              <a:r>
                <a:rPr lang="en-US" sz="2400" kern="0" dirty="0" smtClean="0">
                  <a:solidFill>
                    <a:srgbClr val="FFFFFF"/>
                  </a:solidFill>
                  <a:latin typeface="+mn-lt"/>
                </a:rPr>
                <a:t>Shell Scripting</a:t>
              </a: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4754189" y="2406235"/>
              <a:ext cx="2724815" cy="1905493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sp>
          <p:nvSpPr>
            <p:cNvPr id="110" name="TextBox 109"/>
            <p:cNvSpPr txBox="1"/>
            <p:nvPr/>
          </p:nvSpPr>
          <p:spPr bwMode="auto">
            <a:xfrm>
              <a:off x="4999196" y="2565487"/>
              <a:ext cx="2253690" cy="836908"/>
            </a:xfrm>
            <a:prstGeom prst="rect">
              <a:avLst/>
            </a:prstGeom>
            <a:ln/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buClr>
                  <a:srgbClr val="E45785"/>
                </a:buClr>
              </a:pPr>
              <a:r>
                <a:rPr lang="en-US" sz="1600" b="1" dirty="0">
                  <a:solidFill>
                    <a:srgbClr val="4D4D4F"/>
                  </a:solidFill>
                </a:rPr>
                <a:t>[Expert@r80mgmt:0]# </a:t>
              </a:r>
              <a:r>
                <a:rPr lang="en-US" sz="1600" b="1" dirty="0" err="1">
                  <a:solidFill>
                    <a:srgbClr val="4D4D4F"/>
                  </a:solidFill>
                </a:rPr>
                <a:t>mgmt_cli</a:t>
              </a:r>
              <a:r>
                <a:rPr lang="en-US" sz="1600" b="1" dirty="0">
                  <a:solidFill>
                    <a:srgbClr val="4D4D4F"/>
                  </a:solidFill>
                </a:rPr>
                <a:t> login</a:t>
              </a:r>
              <a:endParaRPr lang="en-US" sz="1600" b="1" kern="0" dirty="0" smtClean="0">
                <a:solidFill>
                  <a:srgbClr val="4D4D4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166661" y="1472336"/>
            <a:ext cx="2738415" cy="4293031"/>
            <a:chOff x="8166661" y="1472336"/>
            <a:chExt cx="2738415" cy="4293031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8166661" y="1472336"/>
              <a:ext cx="2727701" cy="4293031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/>
              <a:tailEnd/>
            </a:ln>
            <a:effectLst>
              <a:outerShdw blurRad="241300" dist="762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324993" y="1554397"/>
              <a:ext cx="2438204" cy="133267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ts val="2960"/>
                </a:lnSpc>
              </a:pPr>
              <a:r>
                <a:rPr lang="en-US" sz="2800" b="1" kern="0" dirty="0" err="1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SmartConsole</a:t>
              </a:r>
              <a:r>
                <a:rPr lang="en-US" sz="2800" b="1" kern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rPr>
                <a:t> Command Line</a:t>
              </a:r>
            </a:p>
            <a:p>
              <a:pPr algn="ctr">
                <a:lnSpc>
                  <a:spcPts val="2960"/>
                </a:lnSpc>
              </a:pPr>
              <a:endPara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8645146" y="4571249"/>
              <a:ext cx="1890793" cy="55794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E45785"/>
                </a:buClr>
              </a:pPr>
              <a:r>
                <a:rPr lang="en-US" sz="2400" kern="0" dirty="0" smtClean="0">
                  <a:solidFill>
                    <a:srgbClr val="FFFFFF"/>
                  </a:solidFill>
                  <a:latin typeface="+mn-lt"/>
                </a:rPr>
                <a:t>Faster Operations</a:t>
              </a: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8180261" y="2406235"/>
              <a:ext cx="2724815" cy="1905493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8666" y="2497755"/>
              <a:ext cx="2387600" cy="1714500"/>
            </a:xfrm>
            <a:prstGeom prst="rect">
              <a:avLst/>
            </a:prstGeom>
          </p:spPr>
        </p:pic>
      </p:grpSp>
      <p:sp>
        <p:nvSpPr>
          <p:cNvPr id="4" name="Date Placeholder 3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6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R80 Architecture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4294967295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24" y="917752"/>
            <a:ext cx="7921574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7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What would I use this for??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8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51" y="0"/>
            <a:ext cx="12200562" cy="6858000"/>
          </a:xfrm>
        </p:spPr>
      </p:pic>
    </p:spTree>
    <p:extLst>
      <p:ext uri="{BB962C8B-B14F-4D97-AF65-F5344CB8AC3E}">
        <p14:creationId xmlns:p14="http://schemas.microsoft.com/office/powerpoint/2010/main" val="1867992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massive amounts of objects</a:t>
            </a:r>
          </a:p>
          <a:p>
            <a:r>
              <a:rPr lang="en-US" dirty="0" smtClean="0"/>
              <a:t>Modifying Objects</a:t>
            </a:r>
          </a:p>
          <a:p>
            <a:r>
              <a:rPr lang="en-US" dirty="0" smtClean="0"/>
              <a:t>Automated Deployment of Gateways</a:t>
            </a:r>
          </a:p>
          <a:p>
            <a:r>
              <a:rPr lang="en-US" dirty="0" smtClean="0"/>
              <a:t>Auto-remediation (</a:t>
            </a:r>
            <a:r>
              <a:rPr lang="en-US" dirty="0" err="1" smtClean="0"/>
              <a:t>SmartEvent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Base Policy build</a:t>
            </a:r>
          </a:p>
          <a:p>
            <a:r>
              <a:rPr lang="en-US" dirty="0" smtClean="0"/>
              <a:t>Cleanup</a:t>
            </a:r>
          </a:p>
          <a:p>
            <a:r>
              <a:rPr lang="en-US" dirty="0" smtClean="0"/>
              <a:t>Really</a:t>
            </a:r>
            <a:r>
              <a:rPr lang="mr-IN" dirty="0" smtClean="0"/>
              <a:t>…</a:t>
            </a:r>
            <a:r>
              <a:rPr lang="en-US" dirty="0" smtClean="0"/>
              <a:t>. Everything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81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But first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/>
              <a:t>Have you tried turning it on??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88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27030" y="1399032"/>
            <a:ext cx="7079183" cy="4443814"/>
          </a:xfrm>
        </p:spPr>
        <p:txBody>
          <a:bodyPr/>
          <a:lstStyle/>
          <a:p>
            <a:r>
              <a:rPr lang="en-US" dirty="0" smtClean="0"/>
              <a:t>Started with a CP Partner in 2001</a:t>
            </a:r>
          </a:p>
          <a:p>
            <a:r>
              <a:rPr lang="en-US" dirty="0" smtClean="0"/>
              <a:t>Became a CP Instructor in 2004 teaching CCSA/CCSE</a:t>
            </a:r>
          </a:p>
          <a:p>
            <a:r>
              <a:rPr lang="en-US" dirty="0" smtClean="0"/>
              <a:t>Moved to a large Healthcare Customer in 2009 Managing 65+ clusters of CP using Provider-1 amongst other security </a:t>
            </a:r>
            <a:r>
              <a:rPr lang="en-US" dirty="0" err="1" smtClean="0"/>
              <a:t>technolgies</a:t>
            </a:r>
            <a:endParaRPr lang="en-US" dirty="0" smtClean="0"/>
          </a:p>
          <a:p>
            <a:r>
              <a:rPr lang="en-US" dirty="0" smtClean="0"/>
              <a:t>Joined CP in Dec 2014 as a Strategic Accounts SE</a:t>
            </a:r>
          </a:p>
          <a:p>
            <a:r>
              <a:rPr lang="en-US" dirty="0" smtClean="0"/>
              <a:t>2017 Code Hub Contribution of the Year Nominee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73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95082" cy="6835139"/>
          </a:xfrm>
        </p:spPr>
      </p:pic>
      <p:sp>
        <p:nvSpPr>
          <p:cNvPr id="8" name="TextBox 7"/>
          <p:cNvSpPr txBox="1"/>
          <p:nvPr/>
        </p:nvSpPr>
        <p:spPr bwMode="auto">
          <a:xfrm>
            <a:off x="7600013" y="1399860"/>
            <a:ext cx="4588812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0"/>
              </a:spcBef>
              <a:buClr>
                <a:srgbClr val="E45785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Enabled by default</a:t>
            </a:r>
          </a:p>
          <a:p>
            <a:pPr marL="952393" lvl="1" indent="-342900">
              <a:spcBef>
                <a:spcPts val="0"/>
              </a:spcBef>
              <a:buClr>
                <a:srgbClr val="E45785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Unless you have less than 8gb of RAM</a:t>
            </a:r>
          </a:p>
        </p:txBody>
      </p:sp>
    </p:spTree>
    <p:extLst>
      <p:ext uri="{BB962C8B-B14F-4D97-AF65-F5344CB8AC3E}">
        <p14:creationId xmlns:p14="http://schemas.microsoft.com/office/powerpoint/2010/main" val="1917881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(command line)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49" y="1129853"/>
            <a:ext cx="7405881" cy="555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62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19" y="1592573"/>
            <a:ext cx="7359650" cy="422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 bwMode="auto">
          <a:xfrm>
            <a:off x="1661671" y="2356948"/>
            <a:ext cx="9222585" cy="2580327"/>
          </a:xfrm>
          <a:prstGeom prst="rect">
            <a:avLst/>
          </a:prstGeom>
          <a:solidFill>
            <a:srgbClr val="F9C2D0">
              <a:alpha val="50196"/>
            </a:srgb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674768" y="1177431"/>
            <a:ext cx="9222584" cy="1197577"/>
            <a:chOff x="2198721" y="1612256"/>
            <a:chExt cx="9222584" cy="1197577"/>
          </a:xfrm>
        </p:grpSpPr>
        <p:sp>
          <p:nvSpPr>
            <p:cNvPr id="38" name="Rectangle 37"/>
            <p:cNvSpPr/>
            <p:nvPr/>
          </p:nvSpPr>
          <p:spPr bwMode="auto">
            <a:xfrm flipV="1">
              <a:off x="2198722" y="1612256"/>
              <a:ext cx="1862934" cy="664176"/>
            </a:xfrm>
            <a:prstGeom prst="rect">
              <a:avLst/>
            </a:prstGeom>
            <a:solidFill>
              <a:srgbClr val="D5D5D5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198721" y="2276433"/>
              <a:ext cx="9222584" cy="533400"/>
            </a:xfrm>
            <a:prstGeom prst="rect">
              <a:avLst/>
            </a:prstGeom>
            <a:solidFill>
              <a:srgbClr val="D5D5D5">
                <a:alpha val="50196"/>
              </a:srgb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172373" y="1401175"/>
            <a:ext cx="768210" cy="770098"/>
            <a:chOff x="-4104183" y="2798173"/>
            <a:chExt cx="2234599" cy="2322990"/>
          </a:xfrm>
          <a:solidFill>
            <a:schemeClr val="bg1"/>
          </a:solidFill>
        </p:grpSpPr>
        <p:sp>
          <p:nvSpPr>
            <p:cNvPr id="33" name="Oval 32"/>
            <p:cNvSpPr/>
            <p:nvPr/>
          </p:nvSpPr>
          <p:spPr bwMode="auto">
            <a:xfrm>
              <a:off x="-4104183" y="2798173"/>
              <a:ext cx="2234599" cy="2322990"/>
            </a:xfrm>
            <a:prstGeom prst="ellipse">
              <a:avLst/>
            </a:prstGeom>
            <a:grpFill/>
            <a:ln w="57150"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 smtClean="0">
                <a:latin typeface="+mn-lt"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5884" y="3299789"/>
              <a:ext cx="1578001" cy="14182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Oval 22"/>
          <p:cNvSpPr/>
          <p:nvPr/>
        </p:nvSpPr>
        <p:spPr bwMode="auto">
          <a:xfrm>
            <a:off x="2159378" y="3213444"/>
            <a:ext cx="893715" cy="867333"/>
          </a:xfrm>
          <a:prstGeom prst="ellipse">
            <a:avLst/>
          </a:prstGeom>
          <a:solidFill>
            <a:schemeClr val="bg1"/>
          </a:solidFill>
          <a:ln w="57150">
            <a:headEnd/>
            <a:tailEnd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28" y="3157165"/>
            <a:ext cx="1397134" cy="997953"/>
          </a:xfrm>
          <a:prstGeom prst="rect">
            <a:avLst/>
          </a:prstGeom>
        </p:spPr>
      </p:pic>
      <p:sp>
        <p:nvSpPr>
          <p:cNvPr id="35" name="Rectangular Callout 34"/>
          <p:cNvSpPr/>
          <p:nvPr/>
        </p:nvSpPr>
        <p:spPr bwMode="auto">
          <a:xfrm>
            <a:off x="829498" y="4438546"/>
            <a:ext cx="2425052" cy="1489348"/>
          </a:xfrm>
          <a:prstGeom prst="wedgeRectCallout">
            <a:avLst>
              <a:gd name="adj1" fmla="val 22392"/>
              <a:gd name="adj2" fmla="val -67229"/>
            </a:avLst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Delegate </a:t>
            </a:r>
            <a:r>
              <a:rPr lang="en-US" sz="2400" dirty="0" err="1" smtClean="0">
                <a:latin typeface="+mn-lt"/>
              </a:rPr>
              <a:t>subpolicy</a:t>
            </a:r>
            <a:r>
              <a:rPr lang="en-US" sz="2400" dirty="0" smtClean="0">
                <a:latin typeface="+mn-lt"/>
              </a:rPr>
              <a:t> to API User</a:t>
            </a: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3718657" y="730247"/>
            <a:ext cx="4108470" cy="1111360"/>
          </a:xfrm>
          <a:prstGeom prst="wedgeRectCallout">
            <a:avLst>
              <a:gd name="adj1" fmla="val -59525"/>
              <a:gd name="adj2" fmla="val 22185"/>
            </a:avLst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John still has full admin </a:t>
            </a:r>
            <a:r>
              <a:rPr lang="en-US" sz="2400" dirty="0" smtClean="0">
                <a:latin typeface="+mn-lt"/>
              </a:rPr>
              <a:t>privilege </a:t>
            </a:r>
            <a:r>
              <a:rPr lang="en-US" sz="2400" dirty="0" smtClean="0">
                <a:latin typeface="+mn-lt"/>
              </a:rPr>
              <a:t>on Parent Rule</a:t>
            </a:r>
          </a:p>
        </p:txBody>
      </p:sp>
      <p:sp>
        <p:nvSpPr>
          <p:cNvPr id="41" name="Rectangular Callout 40"/>
          <p:cNvSpPr/>
          <p:nvPr/>
        </p:nvSpPr>
        <p:spPr bwMode="auto">
          <a:xfrm>
            <a:off x="504738" y="2037617"/>
            <a:ext cx="2548355" cy="1245016"/>
          </a:xfrm>
          <a:prstGeom prst="wedgeRectCallout">
            <a:avLst>
              <a:gd name="adj1" fmla="val 52569"/>
              <a:gd name="adj2" fmla="val 80612"/>
            </a:avLst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err="1" smtClean="0">
                <a:latin typeface="+mn-lt"/>
              </a:rPr>
              <a:t>Subpolicies</a:t>
            </a:r>
            <a:r>
              <a:rPr lang="en-US" sz="2400" dirty="0" smtClean="0">
                <a:latin typeface="+mn-lt"/>
              </a:rPr>
              <a:t> or inline layers are ideal for delegation.</a:t>
            </a:r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923748"/>
          </a:xfrm>
        </p:spPr>
        <p:txBody>
          <a:bodyPr/>
          <a:lstStyle/>
          <a:p>
            <a:r>
              <a:rPr lang="en-US" dirty="0" smtClean="0"/>
              <a:t>Delegation with Inline Layer</a:t>
            </a:r>
            <a:endParaRPr lang="en-US" dirty="0"/>
          </a:p>
        </p:txBody>
      </p:sp>
      <p:sp>
        <p:nvSpPr>
          <p:cNvPr id="2" name="Left Brace 1"/>
          <p:cNvSpPr/>
          <p:nvPr/>
        </p:nvSpPr>
        <p:spPr bwMode="auto">
          <a:xfrm>
            <a:off x="3053093" y="2375008"/>
            <a:ext cx="484610" cy="2562267"/>
          </a:xfrm>
          <a:prstGeom prst="leftBrace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40" name="Date Placeholder 39" hidden="1"/>
          <p:cNvSpPr>
            <a:spLocks noGrp="1"/>
          </p:cNvSpPr>
          <p:nvPr>
            <p:ph type="dt" sz="quarter" idx="4294967295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64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5" grpId="0" animBg="1"/>
      <p:bldP spid="36" grpId="0" animBg="1"/>
      <p:bldP spid="41" grpId="0" animBg="1"/>
      <p:bldP spid="4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600" cap="none" dirty="0" smtClean="0"/>
              <a:t>The Beginners </a:t>
            </a:r>
            <a:r>
              <a:rPr lang="en-US" sz="6600" cap="none" dirty="0"/>
              <a:t>G</a:t>
            </a:r>
            <a:r>
              <a:rPr lang="en-US" sz="6600" cap="none" dirty="0" smtClean="0"/>
              <a:t>uide to API</a:t>
            </a:r>
          </a:p>
          <a:p>
            <a:r>
              <a:rPr lang="en-US" sz="4400" cap="none" dirty="0" smtClean="0"/>
              <a:t>(</a:t>
            </a:r>
            <a:r>
              <a:rPr lang="en-US" sz="4400" cap="none" dirty="0" err="1" smtClean="0"/>
              <a:t>mgmt_cli</a:t>
            </a:r>
            <a:r>
              <a:rPr lang="en-US" sz="4400" cap="none" dirty="0" smtClean="0"/>
              <a:t>)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35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 rot="20105716">
            <a:off x="1858782" y="2471227"/>
            <a:ext cx="8394490" cy="13234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8000" dirty="0" smtClean="0">
                <a:solidFill>
                  <a:srgbClr val="E45785"/>
                </a:solidFill>
                <a:latin typeface="+mn-lt"/>
              </a:rPr>
              <a:t>Follow the Guide!!!</a:t>
            </a:r>
          </a:p>
        </p:txBody>
      </p:sp>
    </p:spTree>
    <p:extLst>
      <p:ext uri="{BB962C8B-B14F-4D97-AF65-F5344CB8AC3E}">
        <p14:creationId xmlns:p14="http://schemas.microsoft.com/office/powerpoint/2010/main" val="1948860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MGMT_CLI	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Built into </a:t>
            </a:r>
            <a:r>
              <a:rPr lang="en-US" dirty="0" smtClean="0"/>
              <a:t>80.X </a:t>
            </a:r>
            <a:r>
              <a:rPr lang="en-US" dirty="0" smtClean="0"/>
              <a:t>can be used to execute commands from expert mode</a:t>
            </a:r>
          </a:p>
          <a:p>
            <a:r>
              <a:rPr lang="en-US" dirty="0" smtClean="0"/>
              <a:t>Installed by default as part of </a:t>
            </a:r>
            <a:r>
              <a:rPr lang="en-US" dirty="0" err="1" smtClean="0"/>
              <a:t>SmartConsole</a:t>
            </a:r>
            <a:endParaRPr lang="en-US" dirty="0" smtClean="0"/>
          </a:p>
          <a:p>
            <a:pPr lvl="1"/>
            <a:r>
              <a:rPr lang="en-US" dirty="0" smtClean="0"/>
              <a:t>Can be installed on any Windows Machine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mandatory to provide login credentials or use a session-id token that was obtained previously using the ‘login’ </a:t>
            </a:r>
            <a:r>
              <a:rPr lang="en-US" dirty="0" smtClean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1203093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 in the flow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 bwMode="auto">
          <a:xfrm>
            <a:off x="433177" y="2743200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Login</a:t>
            </a:r>
          </a:p>
        </p:txBody>
      </p:sp>
      <p:sp>
        <p:nvSpPr>
          <p:cNvPr id="5" name="Pentagon 4"/>
          <p:cNvSpPr/>
          <p:nvPr/>
        </p:nvSpPr>
        <p:spPr bwMode="auto">
          <a:xfrm>
            <a:off x="3393780" y="2743200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Send Rest Action</a:t>
            </a:r>
          </a:p>
        </p:txBody>
      </p:sp>
      <p:sp>
        <p:nvSpPr>
          <p:cNvPr id="6" name="Pentagon 5"/>
          <p:cNvSpPr/>
          <p:nvPr/>
        </p:nvSpPr>
        <p:spPr bwMode="auto">
          <a:xfrm>
            <a:off x="6501621" y="2757026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smtClean="0">
                <a:latin typeface="+mn-lt"/>
              </a:rPr>
              <a:t>Publish</a:t>
            </a:r>
            <a:endParaRPr lang="en-US" sz="2400" dirty="0" smtClean="0">
              <a:latin typeface="+mn-lt"/>
            </a:endParaRPr>
          </a:p>
        </p:txBody>
      </p:sp>
      <p:sp>
        <p:nvSpPr>
          <p:cNvPr id="7" name="Pentagon 6"/>
          <p:cNvSpPr/>
          <p:nvPr/>
        </p:nvSpPr>
        <p:spPr bwMode="auto">
          <a:xfrm>
            <a:off x="9423149" y="2757026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Logout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26428" y="4007524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/login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326106" y="4007524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/add-host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384396" y="3969613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/publish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9344999" y="3969613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/logout</a:t>
            </a:r>
          </a:p>
        </p:txBody>
      </p:sp>
      <p:sp>
        <p:nvSpPr>
          <p:cNvPr id="13" name="Pentagon 12"/>
          <p:cNvSpPr/>
          <p:nvPr/>
        </p:nvSpPr>
        <p:spPr bwMode="auto">
          <a:xfrm>
            <a:off x="8285633" y="4865509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Install Policy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845158" y="6087006"/>
            <a:ext cx="3381641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install_policy</a:t>
            </a:r>
            <a:endParaRPr lang="en-US" sz="1400" b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594600" y="4521200"/>
            <a:ext cx="444500" cy="344309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10185400" y="4419600"/>
            <a:ext cx="393700" cy="445909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  <p:sp>
        <p:nvSpPr>
          <p:cNvPr id="15" name="Date Placeholder 14" hidden="1"/>
          <p:cNvSpPr>
            <a:spLocks noGrp="1"/>
          </p:cNvSpPr>
          <p:nvPr>
            <p:ph type="dt" sz="half" idx="4294967295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74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0" grpId="0"/>
      <p:bldP spid="11" grpId="0"/>
      <p:bldP spid="12" grpId="0"/>
      <p:bldP spid="13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842" y="35998"/>
            <a:ext cx="9857339" cy="923748"/>
          </a:xfrm>
        </p:spPr>
        <p:txBody>
          <a:bodyPr/>
          <a:lstStyle/>
          <a:p>
            <a:r>
              <a:rPr lang="en-US" dirty="0" smtClean="0"/>
              <a:t>LOGIN - Passing Credentials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929630" y="6108834"/>
            <a:ext cx="3799400" cy="301752"/>
          </a:xfrm>
        </p:spPr>
        <p:txBody>
          <a:bodyPr/>
          <a:lstStyle/>
          <a:p>
            <a:r>
              <a:rPr lang="en-US" dirty="0" smtClean="0"/>
              <a:t>[Protected] Non-confidential content</a:t>
            </a:r>
            <a:endParaRPr lang="en-US" dirty="0"/>
          </a:p>
        </p:txBody>
      </p:sp>
      <p:sp>
        <p:nvSpPr>
          <p:cNvPr id="5" name="Content Placeholder 2"/>
          <p:cNvSpPr txBox="1">
            <a:spLocks noGrp="1"/>
          </p:cNvSpPr>
          <p:nvPr>
            <p:ph idx="4294967295"/>
          </p:nvPr>
        </p:nvSpPr>
        <p:spPr bwMode="auto">
          <a:xfrm>
            <a:off x="234890" y="901009"/>
            <a:ext cx="11750788" cy="1560512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92D050"/>
                </a:solidFill>
                <a:latin typeface="Courier" pitchFamily="49" charset="0"/>
              </a:rPr>
              <a:t># </a:t>
            </a:r>
            <a:r>
              <a:rPr lang="en-US" sz="1800" b="1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dirty="0">
                <a:solidFill>
                  <a:srgbClr val="92D050"/>
                </a:solidFill>
                <a:latin typeface="Courier" pitchFamily="49" charset="0"/>
              </a:rPr>
              <a:t> add host name </a:t>
            </a:r>
            <a:r>
              <a:rPr lang="en-US" sz="1800" b="1" dirty="0" smtClean="0">
                <a:solidFill>
                  <a:srgbClr val="92D050"/>
                </a:solidFill>
                <a:latin typeface="Courier" pitchFamily="49" charset="0"/>
              </a:rPr>
              <a:t>minion2 </a:t>
            </a:r>
            <a:r>
              <a:rPr lang="en-US" sz="1800" b="1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800" b="1" dirty="0" smtClean="0">
                <a:solidFill>
                  <a:srgbClr val="92D050"/>
                </a:solidFill>
                <a:latin typeface="Courier" pitchFamily="49" charset="0"/>
              </a:rPr>
              <a:t>-address 2.2.2.2 </a:t>
            </a:r>
            <a:endParaRPr lang="en-US" sz="1800" b="1" dirty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92D050"/>
                </a:solidFill>
                <a:latin typeface="Courier" pitchFamily="49" charset="0"/>
              </a:rPr>
              <a:t>Username: </a:t>
            </a:r>
            <a:r>
              <a:rPr lang="en-US" sz="1800" b="1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endParaRPr lang="en-US" sz="1800" b="1" dirty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92D050"/>
                </a:solidFill>
                <a:latin typeface="Courier" pitchFamily="49" charset="0"/>
              </a:rPr>
              <a:t>Password:</a:t>
            </a:r>
            <a:endParaRPr lang="en-US" sz="1800" b="1" dirty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6769" y="2772992"/>
            <a:ext cx="11749461" cy="1164905"/>
          </a:xfrm>
          <a:prstGeom prst="rect">
            <a:avLst/>
          </a:prstGeom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600" b="1" kern="0" dirty="0" smtClean="0">
                <a:solidFill>
                  <a:srgbClr val="92D050"/>
                </a:solidFill>
                <a:latin typeface="Courier" pitchFamily="49" charset="0"/>
              </a:rPr>
              <a:t># </a:t>
            </a:r>
            <a:r>
              <a:rPr lang="en-US" sz="16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600" b="1" kern="0" dirty="0" smtClean="0">
                <a:solidFill>
                  <a:srgbClr val="92D050"/>
                </a:solidFill>
                <a:latin typeface="Courier" pitchFamily="49" charset="0"/>
              </a:rPr>
              <a:t> add host name minion3 </a:t>
            </a:r>
            <a:r>
              <a:rPr lang="en-US" sz="16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600" b="1" kern="0" dirty="0" smtClean="0">
                <a:solidFill>
                  <a:srgbClr val="92D050"/>
                </a:solidFill>
                <a:latin typeface="Courier" pitchFamily="49" charset="0"/>
              </a:rPr>
              <a:t>-address 3.3.3.3 –u </a:t>
            </a:r>
            <a:r>
              <a:rPr lang="en-US" sz="1600" b="1" kern="0" dirty="0" err="1" smtClean="0">
                <a:solidFill>
                  <a:srgbClr val="92D050"/>
                </a:solidFill>
                <a:latin typeface="Courier" pitchFamily="49" charset="0"/>
              </a:rPr>
              <a:t>RandomTask</a:t>
            </a:r>
            <a:endParaRPr lang="en-US" sz="1600" b="1" kern="0" dirty="0" smtClean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1600" b="1" kern="0" dirty="0" smtClean="0">
                <a:solidFill>
                  <a:srgbClr val="92D050"/>
                </a:solidFill>
                <a:latin typeface="Courier" pitchFamily="49" charset="0"/>
              </a:rPr>
              <a:t>Password:</a:t>
            </a:r>
          </a:p>
          <a:p>
            <a:pPr marL="0" indent="0">
              <a:buFont typeface="Wingdings" pitchFamily="2" charset="2"/>
              <a:buNone/>
            </a:pPr>
            <a:endParaRPr lang="en-US" sz="1800" b="1" kern="0" dirty="0" smtClean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26769" y="4087441"/>
            <a:ext cx="11749461" cy="815814"/>
          </a:xfrm>
          <a:prstGeom prst="rect">
            <a:avLst/>
          </a:prstGeom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400" b="1" kern="0" dirty="0" smtClean="0">
                <a:solidFill>
                  <a:srgbClr val="92D050"/>
                </a:solidFill>
                <a:latin typeface="Courier" pitchFamily="49" charset="0"/>
              </a:rPr>
              <a:t># </a:t>
            </a:r>
            <a:r>
              <a:rPr lang="en-US" sz="14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400" b="1" kern="0" dirty="0" smtClean="0">
                <a:solidFill>
                  <a:srgbClr val="92D050"/>
                </a:solidFill>
                <a:latin typeface="Courier" pitchFamily="49" charset="0"/>
              </a:rPr>
              <a:t> add host name minion4 </a:t>
            </a:r>
            <a:r>
              <a:rPr lang="en-US" sz="14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400" b="1" kern="0" dirty="0" smtClean="0">
                <a:solidFill>
                  <a:srgbClr val="92D050"/>
                </a:solidFill>
                <a:latin typeface="Courier" pitchFamily="49" charset="0"/>
              </a:rPr>
              <a:t>-address 4.4.4.4 –u </a:t>
            </a:r>
            <a:r>
              <a:rPr lang="en-US" sz="1400" b="1" kern="0" dirty="0" err="1" smtClean="0">
                <a:solidFill>
                  <a:srgbClr val="92D050"/>
                </a:solidFill>
                <a:latin typeface="Courier" pitchFamily="49" charset="0"/>
              </a:rPr>
              <a:t>RandomTask</a:t>
            </a:r>
            <a:r>
              <a:rPr lang="en-US" sz="1400" b="1" kern="0" dirty="0" smtClean="0">
                <a:solidFill>
                  <a:srgbClr val="92D050"/>
                </a:solidFill>
                <a:latin typeface="Courier" pitchFamily="49" charset="0"/>
              </a:rPr>
              <a:t> –p coffee</a:t>
            </a:r>
          </a:p>
          <a:p>
            <a:pPr marL="0" indent="0">
              <a:buFont typeface="Wingdings" pitchFamily="2" charset="2"/>
              <a:buNone/>
            </a:pPr>
            <a:endParaRPr lang="en-US" sz="1800" b="1" kern="0" dirty="0" smtClean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0733" y="4903255"/>
            <a:ext cx="11283128" cy="991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When not using a defined session, “Login” and “Publish” happen implicitly</a:t>
            </a:r>
          </a:p>
          <a:p>
            <a:pPr marL="285750" lvl="1" indent="-285750">
              <a:spcBef>
                <a:spcPts val="1800"/>
              </a:spcBef>
              <a:buClr>
                <a:schemeClr val="accent2"/>
              </a:buClr>
              <a:buSzPct val="115000"/>
              <a:buFont typeface="Wingdings" pitchFamily="2" charset="2"/>
              <a:buChar char="§"/>
            </a:pPr>
            <a:r>
              <a:rPr lang="en-US" dirty="0" err="1"/>
              <a:t>Mgmt_cli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r </a:t>
            </a:r>
            <a:r>
              <a:rPr lang="en-US" dirty="0" smtClean="0"/>
              <a:t>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63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Login - Session-ID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 the GUI, you start with a login dialog and everything that you do is later associated with your “session</a:t>
            </a:r>
            <a:r>
              <a:rPr lang="en-US" dirty="0" smtClean="0"/>
              <a:t>”.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37363" y="2791075"/>
            <a:ext cx="11464755" cy="612599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2000" b="1" kern="0" dirty="0">
                <a:solidFill>
                  <a:srgbClr val="92D050"/>
                </a:solidFill>
                <a:latin typeface="Courier" pitchFamily="49" charset="0"/>
              </a:rPr>
              <a:t> login user </a:t>
            </a:r>
            <a:r>
              <a:rPr lang="en-US" sz="20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20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2000" b="1" kern="0" dirty="0">
                <a:solidFill>
                  <a:srgbClr val="92D050"/>
                </a:solidFill>
                <a:latin typeface="Courier" pitchFamily="49" charset="0"/>
              </a:rPr>
              <a:t>password </a:t>
            </a:r>
            <a:r>
              <a:rPr lang="en-US" sz="2000" b="1" kern="0" dirty="0" smtClean="0">
                <a:solidFill>
                  <a:srgbClr val="92D050"/>
                </a:solidFill>
                <a:latin typeface="Courier" pitchFamily="49" charset="0"/>
              </a:rPr>
              <a:t>vpn123</a:t>
            </a:r>
            <a:endParaRPr lang="en-US" sz="2200" b="1" kern="0" dirty="0" smtClean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37363" y="3900927"/>
            <a:ext cx="11464755" cy="2328862"/>
          </a:xfrm>
          <a:prstGeom prst="rect">
            <a:avLst/>
          </a:prstGeom>
          <a:ln w="57150"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sid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"</a:t>
            </a:r>
            <a:r>
              <a:rPr lang="en-US" sz="1800" b="1" kern="0" dirty="0" smtClean="0">
                <a:solidFill>
                  <a:schemeClr val="accent1"/>
                </a:solidFill>
                <a:latin typeface="Courier" pitchFamily="49" charset="0"/>
              </a:rPr>
              <a:t>n6WWLtG_5fErplyLuRA50sgVZy8qjeuh01tf5NeEmKg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“</a:t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/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url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"https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://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127.0.0.1:443/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web_api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"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/>
            </a:r>
            <a:b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/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uid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: "82e6a475-435b-4761-a572-74b19128a776“</a:t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/>
            </a:r>
            <a:b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</a:b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session-timeout: 600</a:t>
            </a:r>
          </a:p>
          <a:p>
            <a:pPr marL="0" indent="0">
              <a:buNone/>
            </a:pP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9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Login - </a:t>
            </a:r>
            <a:r>
              <a:rPr lang="sv-SE" dirty="0" smtClean="0"/>
              <a:t>Session-ID </a:t>
            </a:r>
            <a:r>
              <a:rPr lang="mr-IN" dirty="0" smtClean="0"/>
              <a:t>–</a:t>
            </a:r>
            <a:r>
              <a:rPr lang="sv-SE" dirty="0"/>
              <a:t> </a:t>
            </a:r>
            <a:r>
              <a:rPr lang="sv-SE" dirty="0" err="1" smtClean="0"/>
              <a:t>cont</a:t>
            </a:r>
            <a:r>
              <a:rPr lang="sv-SE" dirty="0" smtClean="0"/>
              <a:t>’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Export session-id to a file</a:t>
            </a:r>
          </a:p>
          <a:p>
            <a:pPr lvl="1"/>
            <a:r>
              <a:rPr lang="en-US" dirty="0" err="1" smtClean="0"/>
              <a:t>Mgmt_cli</a:t>
            </a:r>
            <a:r>
              <a:rPr lang="en-US" dirty="0" smtClean="0"/>
              <a:t> login &gt; </a:t>
            </a:r>
            <a:r>
              <a:rPr lang="en-US" dirty="0" err="1" smtClean="0"/>
              <a:t>id.txt</a:t>
            </a:r>
            <a:endParaRPr lang="en-US" dirty="0" smtClean="0"/>
          </a:p>
          <a:p>
            <a:r>
              <a:rPr lang="en-US" dirty="0" smtClean="0"/>
              <a:t>Can be called later using the </a:t>
            </a:r>
            <a:r>
              <a:rPr lang="mr-IN" dirty="0" smtClean="0"/>
              <a:t>-</a:t>
            </a:r>
            <a:r>
              <a:rPr lang="en-US" dirty="0" smtClean="0"/>
              <a:t>s switch</a:t>
            </a:r>
          </a:p>
          <a:p>
            <a:pPr lvl="1"/>
            <a:r>
              <a:rPr lang="en-US" dirty="0" err="1" smtClean="0"/>
              <a:t>Mgmt_cli</a:t>
            </a:r>
            <a:r>
              <a:rPr lang="en-US" dirty="0" smtClean="0"/>
              <a:t> </a:t>
            </a:r>
            <a:r>
              <a:rPr lang="en-US" i="1" dirty="0" smtClean="0"/>
              <a:t>command </a:t>
            </a:r>
            <a:r>
              <a:rPr lang="en-US" dirty="0" smtClean="0"/>
              <a:t>-s </a:t>
            </a:r>
            <a:r>
              <a:rPr lang="en-US" dirty="0" err="1" smtClean="0"/>
              <a:t>id.txt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95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What is an API?</a:t>
            </a:r>
          </a:p>
          <a:p>
            <a:r>
              <a:rPr lang="en-US" dirty="0" smtClean="0"/>
              <a:t>Automation vs Orchestration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E45785"/>
                </a:solidFill>
              </a:rPr>
              <a:t>INFINITY</a:t>
            </a:r>
            <a:r>
              <a:rPr lang="en-US" dirty="0" smtClean="0"/>
              <a:t> API</a:t>
            </a:r>
            <a:endParaRPr lang="en-US" dirty="0"/>
          </a:p>
          <a:p>
            <a:r>
              <a:rPr lang="en-US" dirty="0" smtClean="0"/>
              <a:t>The Beginners Guide to API</a:t>
            </a:r>
          </a:p>
          <a:p>
            <a:r>
              <a:rPr lang="en-US" dirty="0" smtClean="0"/>
              <a:t>Advanced Shell Scripting</a:t>
            </a:r>
            <a:endParaRPr lang="en-US" dirty="0"/>
          </a:p>
          <a:p>
            <a:r>
              <a:rPr lang="en-US" dirty="0" smtClean="0"/>
              <a:t>JSON </a:t>
            </a:r>
            <a:r>
              <a:rPr lang="en-US"/>
              <a:t>and </a:t>
            </a:r>
            <a:r>
              <a:rPr lang="en-US" smtClean="0"/>
              <a:t>JQ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1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REST Action - Example Command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Simply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69105" y="1957389"/>
            <a:ext cx="11464755" cy="612599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add host name minion1 </a:t>
            </a: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-address 1.1.1.1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69106" y="1971714"/>
            <a:ext cx="11464755" cy="612599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2200" b="1" kern="0" dirty="0" smtClean="0">
                <a:solidFill>
                  <a:srgbClr val="FF0000"/>
                </a:solidFill>
                <a:latin typeface="Courier" pitchFamily="49" charset="0"/>
              </a:rPr>
              <a:t>add host 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name minion1 </a:t>
            </a: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-address 1.1.1.1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69106" y="1971714"/>
            <a:ext cx="11464755" cy="612599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2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add host </a:t>
            </a:r>
            <a:r>
              <a:rPr lang="en-US" sz="2200" b="1" kern="0" dirty="0" smtClean="0">
                <a:solidFill>
                  <a:srgbClr val="FF0000"/>
                </a:solidFill>
                <a:latin typeface="Courier" pitchFamily="49" charset="0"/>
              </a:rPr>
              <a:t>name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2200" b="1" kern="0" dirty="0" smtClean="0">
                <a:solidFill>
                  <a:schemeClr val="bg1"/>
                </a:solidFill>
                <a:latin typeface="Courier" pitchFamily="49" charset="0"/>
              </a:rPr>
              <a:t>minion1 </a:t>
            </a:r>
            <a:r>
              <a:rPr lang="en-US" sz="2200" b="1" kern="0" dirty="0" err="1" smtClean="0">
                <a:solidFill>
                  <a:srgbClr val="FF0000"/>
                </a:solidFill>
                <a:latin typeface="Courier" pitchFamily="49" charset="0"/>
              </a:rPr>
              <a:t>ip</a:t>
            </a:r>
            <a:r>
              <a:rPr lang="en-US" sz="2200" b="1" kern="0" dirty="0" smtClean="0">
                <a:solidFill>
                  <a:srgbClr val="FF0000"/>
                </a:solidFill>
                <a:latin typeface="Courier" pitchFamily="49" charset="0"/>
              </a:rPr>
              <a:t>-address</a:t>
            </a:r>
            <a:r>
              <a:rPr lang="en-US" sz="22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2200" b="1" kern="0" dirty="0" smtClean="0">
                <a:solidFill>
                  <a:schemeClr val="bg1"/>
                </a:solidFill>
                <a:latin typeface="Courier" pitchFamily="49" charset="0"/>
              </a:rPr>
              <a:t>11.11.11.11</a:t>
            </a: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837449" y="3286498"/>
            <a:ext cx="6138037" cy="771525"/>
          </a:xfrm>
          <a:prstGeom prst="wedgeRectCallout">
            <a:avLst>
              <a:gd name="adj1" fmla="val -19958"/>
              <a:gd name="adj2" fmla="val -165807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Key</a:t>
            </a:r>
            <a:r>
              <a:rPr lang="en-US" sz="2000" dirty="0" smtClean="0"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charset="0"/>
              </a:rPr>
              <a:t>value</a:t>
            </a:r>
          </a:p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(</a:t>
            </a:r>
            <a:r>
              <a:rPr lang="en-US" sz="2000" u="sng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always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 come in pairs)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1119416" y="3286498"/>
            <a:ext cx="3297056" cy="771525"/>
          </a:xfrm>
          <a:prstGeom prst="wedgeRectCallout">
            <a:avLst>
              <a:gd name="adj1" fmla="val 13641"/>
              <a:gd name="adj2" fmla="val -175018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8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Command</a:t>
            </a:r>
            <a:endParaRPr lang="en-US" sz="2800" dirty="0">
              <a:solidFill>
                <a:srgbClr val="FF0000"/>
              </a:solidFill>
              <a:effectLst>
                <a:outerShdw blurRad="50800" dist="76200" dir="2700000" algn="tl" rotWithShape="0">
                  <a:prstClr val="black"/>
                </a:outerShdw>
              </a:effectLst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90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0" grpId="0" animBg="1"/>
      <p:bldP spid="6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Automate a task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Login and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53274" y="1957388"/>
            <a:ext cx="11480585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login user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password vpn123 &gt;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add host name minion1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-address 11.11.11.11 –s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publish –s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logout –s id.txt</a:t>
            </a: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9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components: Command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Login and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734" y="1957388"/>
            <a:ext cx="11283126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login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user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password vpn123 &gt;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add host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name minion1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-address 11.11.11.11 –s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publish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–s id.txt</a:t>
            </a:r>
          </a:p>
          <a:p>
            <a:pPr marL="0" indent="0">
              <a:buNone/>
            </a:pP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logout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–s id.txt</a:t>
            </a: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2021705" y="4343402"/>
            <a:ext cx="6138037" cy="771525"/>
          </a:xfrm>
          <a:prstGeom prst="wedgeRectCallout">
            <a:avLst>
              <a:gd name="adj1" fmla="val -35726"/>
              <a:gd name="adj2" fmla="val -122685"/>
            </a:avLst>
          </a:prstGeom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Command name</a:t>
            </a:r>
            <a:endParaRPr lang="en-US" sz="2000" dirty="0">
              <a:solidFill>
                <a:srgbClr val="FF0000"/>
              </a:solidFill>
              <a:effectLst>
                <a:outerShdw blurRad="50800" dist="76200" dir="2700000" algn="tl" rotWithShape="0">
                  <a:prstClr val="black"/>
                </a:outerShdw>
              </a:effectLst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24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components: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Login and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734" y="1957388"/>
            <a:ext cx="11283126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login </a:t>
            </a:r>
            <a:r>
              <a:rPr lang="en-US" sz="1800" b="1" kern="0" dirty="0">
                <a:solidFill>
                  <a:srgbClr val="FF0000"/>
                </a:solidFill>
                <a:latin typeface="Courier" pitchFamily="49" charset="0"/>
              </a:rPr>
              <a:t>user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err="1" smtClean="0">
                <a:solidFill>
                  <a:schemeClr val="bg1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password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vpn123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&gt;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add host </a:t>
            </a:r>
            <a:r>
              <a:rPr lang="en-US" sz="1800" b="1" kern="0" dirty="0">
                <a:solidFill>
                  <a:srgbClr val="FF0000"/>
                </a:solidFill>
                <a:latin typeface="Courier" pitchFamily="49" charset="0"/>
              </a:rPr>
              <a:t>name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minion1 </a:t>
            </a:r>
            <a:r>
              <a:rPr lang="en-US" sz="1800" b="1" kern="0" dirty="0" err="1" smtClean="0">
                <a:solidFill>
                  <a:srgbClr val="FF0000"/>
                </a:solidFill>
                <a:latin typeface="Courier" pitchFamily="49" charset="0"/>
              </a:rPr>
              <a:t>ip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-address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11.11.11.11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–s 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publish –s 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logout –s id.txt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5221271" y="4357689"/>
            <a:ext cx="6138037" cy="771525"/>
          </a:xfrm>
          <a:prstGeom prst="wedgeRectCallout">
            <a:avLst>
              <a:gd name="adj1" fmla="val -50906"/>
              <a:gd name="adj2" fmla="val -250463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Key</a:t>
            </a:r>
            <a:r>
              <a:rPr lang="en-US" sz="2000" dirty="0" smtClean="0">
                <a:latin typeface="Arial" pitchFamily="34" charset="0"/>
                <a:cs typeface="Arial" charset="0"/>
              </a:rPr>
              <a:t> value</a:t>
            </a:r>
          </a:p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(</a:t>
            </a:r>
            <a:r>
              <a:rPr lang="en-US" sz="2000" u="sng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always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 come in pairs)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00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Cont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Three Types of Value input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Boolean (Yes/No)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Quote it!</a:t>
            </a:r>
          </a:p>
          <a:p>
            <a:pPr lvl="1"/>
            <a:r>
              <a:rPr lang="en-US" dirty="0" smtClean="0"/>
              <a:t>Support for spaces</a:t>
            </a:r>
          </a:p>
          <a:p>
            <a:pPr lvl="1"/>
            <a:r>
              <a:rPr lang="en-US" dirty="0" smtClean="0"/>
              <a:t>Support of </a:t>
            </a:r>
            <a:r>
              <a:rPr lang="mr-IN" dirty="0" smtClean="0"/>
              <a:t>–</a:t>
            </a:r>
            <a:r>
              <a:rPr lang="en-US" dirty="0" smtClean="0"/>
              <a:t> and _ </a:t>
            </a:r>
          </a:p>
          <a:p>
            <a:pPr lvl="1"/>
            <a:r>
              <a:rPr lang="en-US" dirty="0" smtClean="0"/>
              <a:t>‘ or “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134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component: Sub-Key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80792"/>
            <a:ext cx="11263313" cy="449334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734" y="1957388"/>
            <a:ext cx="11283126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add host name "New Host 3" </a:t>
            </a:r>
            <a:r>
              <a:rPr lang="en-US" dirty="0" err="1">
                <a:solidFill>
                  <a:srgbClr val="00B050"/>
                </a:solidFill>
              </a:rPr>
              <a:t>ip</a:t>
            </a:r>
            <a:r>
              <a:rPr lang="en-US" dirty="0">
                <a:solidFill>
                  <a:srgbClr val="00B050"/>
                </a:solidFill>
              </a:rPr>
              <a:t>-address "192.0.2.162" </a:t>
            </a:r>
            <a:r>
              <a:rPr lang="en-US" dirty="0" err="1">
                <a:solidFill>
                  <a:srgbClr val="FF0000"/>
                </a:solidFill>
              </a:rPr>
              <a:t>nat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settings</a:t>
            </a:r>
            <a:r>
              <a:rPr lang="en-US" dirty="0" err="1">
                <a:solidFill>
                  <a:schemeClr val="bg1"/>
                </a:solidFill>
              </a:rPr>
              <a:t>.auto</a:t>
            </a:r>
            <a:r>
              <a:rPr lang="en-US" dirty="0">
                <a:solidFill>
                  <a:schemeClr val="bg1"/>
                </a:solidFill>
              </a:rPr>
              <a:t>-rule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true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nat-settings</a:t>
            </a:r>
            <a:r>
              <a:rPr lang="en-US" dirty="0" err="1">
                <a:solidFill>
                  <a:schemeClr val="bg1"/>
                </a:solidFill>
              </a:rPr>
              <a:t>.method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"hide"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nat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settings</a:t>
            </a:r>
            <a:r>
              <a:rPr lang="en-US" dirty="0" err="1">
                <a:solidFill>
                  <a:schemeClr val="bg1"/>
                </a:solidFill>
              </a:rPr>
              <a:t>.hide</a:t>
            </a:r>
            <a:r>
              <a:rPr lang="en-US" dirty="0">
                <a:solidFill>
                  <a:schemeClr val="bg1"/>
                </a:solidFill>
              </a:rPr>
              <a:t>-behind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"</a:t>
            </a:r>
            <a:r>
              <a:rPr lang="en-US" dirty="0" err="1">
                <a:solidFill>
                  <a:srgbClr val="FFFF00"/>
                </a:solidFill>
              </a:rPr>
              <a:t>ip</a:t>
            </a:r>
            <a:r>
              <a:rPr lang="en-US" dirty="0">
                <a:solidFill>
                  <a:srgbClr val="FFFF00"/>
                </a:solidFill>
              </a:rPr>
              <a:t>-address"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nat-settings</a:t>
            </a:r>
            <a:r>
              <a:rPr lang="en-US" dirty="0">
                <a:solidFill>
                  <a:schemeClr val="bg1"/>
                </a:solidFill>
              </a:rPr>
              <a:t>.ipv4-address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"192.0.2.1"</a:t>
            </a:r>
            <a:endParaRPr lang="en-US" b="1" kern="0" dirty="0">
              <a:solidFill>
                <a:srgbClr val="FFFF00"/>
              </a:solidFill>
              <a:latin typeface="Courier" pitchFamily="49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2221397" y="4248509"/>
            <a:ext cx="6138037" cy="771525"/>
          </a:xfrm>
          <a:prstGeom prst="wedgeRectCallout">
            <a:avLst>
              <a:gd name="adj1" fmla="val -50906"/>
              <a:gd name="adj2" fmla="val -250463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/>
                  </a:outerShdw>
                </a:effectLst>
                <a:latin typeface="Arial" pitchFamily="34" charset="0"/>
                <a:cs typeface="Arial" charset="0"/>
              </a:rPr>
              <a:t>Key</a:t>
            </a:r>
            <a:r>
              <a:rPr lang="en-US" sz="2000" dirty="0" smtClean="0">
                <a:latin typeface="Arial" pitchFamily="34" charset="0"/>
                <a:cs typeface="Arial" charset="0"/>
              </a:rPr>
              <a:t> Sub-Key </a:t>
            </a:r>
            <a:r>
              <a:rPr lang="en-US" sz="2000" dirty="0" smtClean="0">
                <a:solidFill>
                  <a:srgbClr val="FFFF00"/>
                </a:solidFill>
                <a:latin typeface="Arial" pitchFamily="34" charset="0"/>
                <a:cs typeface="Arial" charset="0"/>
              </a:rPr>
              <a:t>value</a:t>
            </a:r>
          </a:p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(</a:t>
            </a:r>
            <a:r>
              <a:rPr lang="en-US" sz="2000" u="sng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always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 come in pairs)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01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components: </a:t>
            </a:r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Login and create a new host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64198" y="1957388"/>
            <a:ext cx="11269662" cy="191452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login user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password vpn123 &gt;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add host name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minion1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ip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-address 11.11.11.11 </a:t>
            </a:r>
            <a:r>
              <a:rPr lang="en-US" sz="18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49" charset="0"/>
              </a:rPr>
              <a:t>–s 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publish </a:t>
            </a:r>
            <a:r>
              <a:rPr lang="en-US" sz="18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49" charset="0"/>
              </a:rPr>
              <a:t>–s id.txt</a:t>
            </a:r>
          </a:p>
          <a:p>
            <a:pPr marL="0" indent="0"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logout </a:t>
            </a:r>
            <a:r>
              <a:rPr lang="en-US" sz="18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49" charset="0"/>
              </a:rPr>
              <a:t>–s id.txt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2021705" y="4343402"/>
            <a:ext cx="6138037" cy="771525"/>
          </a:xfrm>
          <a:prstGeom prst="wedgeRectCallout">
            <a:avLst>
              <a:gd name="adj1" fmla="val -21471"/>
              <a:gd name="adj2" fmla="val -115941"/>
            </a:avLst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>
              <a:spcBef>
                <a:spcPts val="600"/>
              </a:spcBef>
              <a:spcAft>
                <a:spcPts val="0"/>
              </a:spcAft>
              <a:buSzPct val="115000"/>
            </a:pPr>
            <a:r>
              <a:rPr lang="en-US" sz="2000" dirty="0" err="1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mgmt_cli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 </a:t>
            </a:r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charset="0"/>
              </a:rPr>
              <a:t>switches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charset="0"/>
              </a:rPr>
              <a:t>(they are not arguments of the command)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89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61" y="106515"/>
            <a:ext cx="9857339" cy="914400"/>
          </a:xfrm>
        </p:spPr>
        <p:txBody>
          <a:bodyPr/>
          <a:lstStyle/>
          <a:p>
            <a:r>
              <a:rPr lang="en-US" dirty="0" smtClean="0"/>
              <a:t>One more important note…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961" y="505605"/>
            <a:ext cx="11522900" cy="2530772"/>
          </a:xfrm>
        </p:spPr>
        <p:txBody>
          <a:bodyPr>
            <a:normAutofit/>
          </a:bodyPr>
          <a:lstStyle/>
          <a:p>
            <a:r>
              <a:rPr lang="en-US" sz="2000" dirty="0"/>
              <a:t>Unlike </a:t>
            </a:r>
            <a:r>
              <a:rPr lang="en-US" sz="2000" dirty="0" err="1"/>
              <a:t>dbedit</a:t>
            </a:r>
            <a:r>
              <a:rPr lang="en-US" sz="2000" dirty="0"/>
              <a:t>, </a:t>
            </a:r>
            <a:r>
              <a:rPr lang="en-US" sz="2000" dirty="0" err="1"/>
              <a:t>mgmt_cli</a:t>
            </a:r>
            <a:r>
              <a:rPr lang="en-US" sz="2000" dirty="0"/>
              <a:t> does not prompt for management </a:t>
            </a:r>
            <a:r>
              <a:rPr lang="en-US" sz="2000" dirty="0" smtClean="0"/>
              <a:t>IP - It defaults to 127.0.0.1</a:t>
            </a:r>
          </a:p>
          <a:p>
            <a:r>
              <a:rPr lang="en-US" sz="2000" dirty="0" smtClean="0"/>
              <a:t>To direct it to a remote IP, use either:</a:t>
            </a:r>
          </a:p>
          <a:p>
            <a:pPr lvl="1"/>
            <a:r>
              <a:rPr lang="en-US" sz="2000" dirty="0" smtClean="0"/>
              <a:t>[--</a:t>
            </a:r>
            <a:r>
              <a:rPr lang="en-US" sz="2000" dirty="0"/>
              <a:t>management, -</a:t>
            </a:r>
            <a:r>
              <a:rPr lang="en-US" sz="2000" dirty="0" smtClean="0"/>
              <a:t>m] Management </a:t>
            </a:r>
            <a:r>
              <a:rPr lang="en-US" sz="2000" dirty="0"/>
              <a:t>server </a:t>
            </a:r>
            <a:r>
              <a:rPr lang="en-US" sz="2000" dirty="0" smtClean="0"/>
              <a:t>IP address / hostname (SMS Only)</a:t>
            </a:r>
          </a:p>
          <a:p>
            <a:pPr lvl="1"/>
            <a:r>
              <a:rPr lang="en-US" sz="2000" dirty="0" smtClean="0"/>
              <a:t>[--domain, -d] Domain </a:t>
            </a:r>
            <a:r>
              <a:rPr lang="en-US" sz="2000" dirty="0"/>
              <a:t>server IP address / </a:t>
            </a:r>
            <a:r>
              <a:rPr lang="en-US" sz="2000" dirty="0" smtClean="0"/>
              <a:t>hostname (MDS or SMS)</a:t>
            </a:r>
            <a:endParaRPr lang="en-US" sz="2000" dirty="0"/>
          </a:p>
          <a:p>
            <a:pPr lvl="1"/>
            <a:r>
              <a:rPr lang="en-US" sz="2000" dirty="0" smtClean="0"/>
              <a:t>Environment </a:t>
            </a:r>
            <a:r>
              <a:rPr lang="en-US" sz="2000" dirty="0"/>
              <a:t>variable: MGMT_CLI_MANAGEMENT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877917" y="6126841"/>
            <a:ext cx="5281824" cy="355600"/>
          </a:xfrm>
        </p:spPr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83842" y="2581252"/>
            <a:ext cx="10455215" cy="4024034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C:&gt;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login -u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-p vpn123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Couldn't connect to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server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C:&gt;mgmt_cli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login -u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api_user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-p vpn123 -m 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10.0.0.49</a:t>
            </a: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sid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"Tn3eXnB1_DlLbk9MvIlEY3Hc3SGwUigt4DpC94-DIg8"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url: "https://hollywood-sm01:443/</a:t>
            </a: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web_api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uid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"74b817ed-f561-43a6-890c-d43bfd256822"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session-timeout: 600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last-login-was-at: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 </a:t>
            </a: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posix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: 1455259540267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 iso-8601: "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2016-02-12T08:45+0200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login-message: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 header: "Warning - </a:t>
            </a:r>
            <a:r>
              <a:rPr lang="en-US" sz="1800" b="1" kern="0" dirty="0" err="1">
                <a:solidFill>
                  <a:srgbClr val="92D050"/>
                </a:solidFill>
                <a:latin typeface="Courier" pitchFamily="49" charset="0"/>
              </a:rPr>
              <a:t>MiniMe</a:t>
            </a: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takes security seriously"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>
                <a:solidFill>
                  <a:srgbClr val="92D050"/>
                </a:solidFill>
                <a:latin typeface="Courier" pitchFamily="49" charset="0"/>
              </a:rPr>
              <a:t>  message: "Authorized access only. Violators will be fed to sharks"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kern="0" dirty="0">
              <a:solidFill>
                <a:srgbClr val="92D050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070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wait… There’s more!</a:t>
            </a:r>
            <a:br>
              <a:rPr lang="en-US" dirty="0" smtClean="0"/>
            </a:br>
            <a:r>
              <a:rPr lang="en-US" dirty="0" smtClean="0"/>
              <a:t>Working in batch mode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 a CSV. The columns will be the keys, with rows as values…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Execute against 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There is no 3. That’s it!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85211" y="2080098"/>
            <a:ext cx="11283126" cy="2747221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# cat minions.csv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err="1">
                <a:solidFill>
                  <a:srgbClr val="FF0000"/>
                </a:solidFill>
                <a:latin typeface="Courier" pitchFamily="49" charset="0"/>
              </a:rPr>
              <a:t>n</a:t>
            </a:r>
            <a:r>
              <a:rPr lang="en-US" sz="1800" b="1" kern="0" dirty="0" err="1" smtClean="0">
                <a:solidFill>
                  <a:srgbClr val="FF0000"/>
                </a:solidFill>
                <a:latin typeface="Courier" pitchFamily="49" charset="0"/>
              </a:rPr>
              <a:t>ame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err="1" smtClean="0">
                <a:solidFill>
                  <a:srgbClr val="FFC000"/>
                </a:solidFill>
                <a:latin typeface="Courier" pitchFamily="49" charset="0"/>
              </a:rPr>
              <a:t>ip-address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err="1" smtClean="0">
                <a:solidFill>
                  <a:srgbClr val="FFFF00"/>
                </a:solidFill>
                <a:latin typeface="Courier" pitchFamily="49" charset="0"/>
              </a:rPr>
              <a:t>color</a:t>
            </a:r>
            <a:endParaRPr lang="en-US" sz="1800" b="1" kern="0" dirty="0" smtClean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minion1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1.1.1.1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minion2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1.1.1.2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minion3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1.1.1.3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minion4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1.1.1.4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minion5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1.1.1.5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minion6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C000"/>
                </a:solidFill>
                <a:latin typeface="Courier" pitchFamily="49" charset="0"/>
              </a:rPr>
              <a:t>1.1.1.6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,</a:t>
            </a:r>
            <a:r>
              <a:rPr lang="en-US" sz="1800" b="1" kern="0" dirty="0" smtClean="0">
                <a:solidFill>
                  <a:srgbClr val="FFFF00"/>
                </a:solidFill>
                <a:latin typeface="Courier" pitchFamily="49" charset="0"/>
              </a:rPr>
              <a:t>yellow</a:t>
            </a:r>
            <a:endParaRPr lang="en-US" sz="1800" b="1" kern="0" dirty="0">
              <a:solidFill>
                <a:srgbClr val="FFFF00"/>
              </a:solidFill>
              <a:latin typeface="Courier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1" kern="0" dirty="0" smtClean="0">
              <a:solidFill>
                <a:srgbClr val="92D050"/>
              </a:solidFill>
              <a:latin typeface="Courier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5215" y="2682802"/>
            <a:ext cx="11283126" cy="952068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elvetica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Helvetica" pitchFamily="34" charset="0"/>
              <a:buChar char="–"/>
              <a:defRPr sz="1600" baseline="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# </a:t>
            </a:r>
            <a:r>
              <a:rPr lang="en-US" sz="1800" b="1" kern="0" dirty="0" err="1" smtClean="0">
                <a:solidFill>
                  <a:srgbClr val="92D050"/>
                </a:solidFill>
                <a:latin typeface="Courier" pitchFamily="49" charset="0"/>
              </a:rPr>
              <a:t>mgmt_cli</a:t>
            </a:r>
            <a:r>
              <a:rPr lang="en-US" sz="1800" b="1" kern="0" dirty="0" smtClean="0">
                <a:solidFill>
                  <a:srgbClr val="92D050"/>
                </a:solidFill>
                <a:latin typeface="Courier" pitchFamily="49" charset="0"/>
              </a:rPr>
              <a:t> add host </a:t>
            </a:r>
            <a:r>
              <a:rPr lang="en-US" sz="1800" b="1" kern="0" dirty="0" smtClean="0">
                <a:solidFill>
                  <a:srgbClr val="FF0000"/>
                </a:solidFill>
                <a:latin typeface="Courier" pitchFamily="49" charset="0"/>
              </a:rPr>
              <a:t>--batch </a:t>
            </a:r>
            <a:r>
              <a:rPr lang="en-US" sz="1800" b="1" kern="0" dirty="0" smtClean="0">
                <a:solidFill>
                  <a:schemeClr val="bg1"/>
                </a:solidFill>
                <a:latin typeface="Courier" pitchFamily="49" charset="0"/>
              </a:rPr>
              <a:t>minions.csv</a:t>
            </a:r>
          </a:p>
        </p:txBody>
      </p:sp>
    </p:spTree>
    <p:extLst>
      <p:ext uri="{BB962C8B-B14F-4D97-AF65-F5344CB8AC3E}">
        <p14:creationId xmlns:p14="http://schemas.microsoft.com/office/powerpoint/2010/main" val="345733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600" dirty="0" smtClean="0"/>
              <a:t>Tips from My use cases</a:t>
            </a:r>
            <a:endParaRPr lang="en-US" sz="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83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dirty="0"/>
              <a:t>What is this “API” you speak of??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And why is it always </a:t>
            </a:r>
            <a:r>
              <a:rPr lang="en-US" sz="4000" dirty="0" err="1" smtClean="0"/>
              <a:t>REST</a:t>
            </a:r>
            <a:r>
              <a:rPr lang="en-US" sz="4000" cap="none" dirty="0" err="1" smtClean="0"/>
              <a:t>ing</a:t>
            </a:r>
            <a:r>
              <a:rPr lang="en-US" sz="4000" dirty="0" smtClean="0"/>
              <a:t>?!?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2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</a:p>
          <a:p>
            <a:r>
              <a:rPr lang="en-US" dirty="0" smtClean="0"/>
              <a:t>Hosts</a:t>
            </a:r>
          </a:p>
          <a:p>
            <a:r>
              <a:rPr lang="en-US" dirty="0" smtClean="0"/>
              <a:t>Networks</a:t>
            </a:r>
          </a:p>
          <a:p>
            <a:r>
              <a:rPr lang="en-US" dirty="0" smtClean="0"/>
              <a:t>Rules</a:t>
            </a:r>
          </a:p>
          <a:p>
            <a:r>
              <a:rPr lang="en-US" dirty="0" err="1" smtClean="0"/>
              <a:t>Etc</a:t>
            </a:r>
            <a:r>
              <a:rPr lang="mr-IN" smtClean="0"/>
              <a:t>…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29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</a:p>
          <a:p>
            <a:pPr lvl="1"/>
            <a:r>
              <a:rPr lang="en-US" dirty="0" smtClean="0"/>
              <a:t>Default: 50</a:t>
            </a:r>
          </a:p>
          <a:p>
            <a:pPr lvl="1"/>
            <a:r>
              <a:rPr lang="en-US" dirty="0" smtClean="0"/>
              <a:t>Max: 500</a:t>
            </a:r>
          </a:p>
          <a:p>
            <a:r>
              <a:rPr lang="en-US" dirty="0" smtClean="0"/>
              <a:t>Offset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&amp; Offsets (show commands)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40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details-level</a:t>
            </a:r>
          </a:p>
          <a:p>
            <a:pPr lvl="1"/>
            <a:r>
              <a:rPr lang="en-US" dirty="0" smtClean="0"/>
              <a:t>UID</a:t>
            </a:r>
          </a:p>
          <a:p>
            <a:pPr lvl="1"/>
            <a:r>
              <a:rPr lang="en-US" dirty="0" smtClean="0"/>
              <a:t>Standard</a:t>
            </a:r>
          </a:p>
          <a:p>
            <a:pPr lvl="1"/>
            <a:r>
              <a:rPr lang="en-US" dirty="0" smtClean="0"/>
              <a:t>Full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all in the details-level (show commands)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5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Default Query Timeout is 3 min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adjust using --conn-timeout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Command for Time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72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i="1" dirty="0"/>
              <a:t>$MDS_FWDIR/scripts</a:t>
            </a:r>
            <a:r>
              <a:rPr lang="en-US" b="1" i="1" dirty="0" smtClean="0"/>
              <a:t>/</a:t>
            </a:r>
          </a:p>
          <a:p>
            <a:pPr lvl="1"/>
            <a:r>
              <a:rPr lang="en-US" b="1" i="1" dirty="0"/>
              <a:t>web_api_show_package.sh -k &lt;PACKAGE NAME&gt; -d &lt;DOMAIN NAME&gt;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pre-built scripts in 80.x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9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Show changes</a:t>
            </a:r>
          </a:p>
          <a:p>
            <a:r>
              <a:rPr lang="en-US" dirty="0" smtClean="0"/>
              <a:t>Show unused-objects</a:t>
            </a:r>
          </a:p>
          <a:p>
            <a:r>
              <a:rPr lang="en-US" dirty="0" smtClean="0"/>
              <a:t>Where-used</a:t>
            </a:r>
          </a:p>
          <a:p>
            <a:r>
              <a:rPr lang="en-US" dirty="0" smtClean="0"/>
              <a:t>Run-script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9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Start Simple</a:t>
            </a:r>
          </a:p>
          <a:p>
            <a:r>
              <a:rPr lang="en-US" dirty="0" smtClean="0"/>
              <a:t>Create a Playbook</a:t>
            </a:r>
          </a:p>
          <a:p>
            <a:r>
              <a:rPr lang="en-US" dirty="0" smtClean="0"/>
              <a:t>Talk to the </a:t>
            </a:r>
            <a:r>
              <a:rPr lang="en-US" dirty="0" err="1" smtClean="0"/>
              <a:t>CheckMates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Personal Thoughts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2066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Lab Some Stuff!	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a ”Host” object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”Group” object and add your new ”Host” to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“Network” object and enable ”Auto NAT Hide Behind Gateway”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“BATCH” import using CSV of at least 10 ”Host” objects</a:t>
            </a:r>
          </a:p>
          <a:p>
            <a:pPr lvl="1"/>
            <a:r>
              <a:rPr lang="en-US" dirty="0" smtClean="0"/>
              <a:t>Add them all to the group you made in #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Delete it all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78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Interactive SHELL Scripting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58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83842" y="922426"/>
            <a:ext cx="11000914" cy="4676140"/>
          </a:xfrm>
        </p:spPr>
        <p:txBody>
          <a:bodyPr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r>
              <a:rPr lang="en-US" sz="2000" dirty="0" err="1" smtClean="0"/>
              <a:t>Printf</a:t>
            </a:r>
            <a:r>
              <a:rPr lang="en-US" sz="2000" dirty="0"/>
              <a:t> </a:t>
            </a:r>
            <a:r>
              <a:rPr lang="en-US" sz="2000" dirty="0" smtClean="0"/>
              <a:t>or Echo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r>
              <a:rPr lang="en-US" sz="2000" dirty="0" err="1" smtClean="0"/>
              <a:t>Printf</a:t>
            </a:r>
            <a:r>
              <a:rPr lang="en-US" sz="2000" dirty="0" smtClean="0"/>
              <a:t> “Hello World!\n”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r>
              <a:rPr lang="en-US" sz="2000" dirty="0" smtClean="0"/>
              <a:t>Echo -e “Hello World!\n”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endParaRPr lang="en-US" sz="20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r>
              <a:rPr lang="en-US" sz="2000" dirty="0" smtClean="0"/>
              <a:t>READ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r>
              <a:rPr lang="en-US" sz="2000" dirty="0" smtClean="0"/>
              <a:t>Used to turn input into variables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r>
              <a:rPr lang="en-US" sz="2000" dirty="0" smtClean="0"/>
              <a:t>Variables can be called in shell scrips using $ preceding the variable name.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endParaRPr lang="en-US" sz="20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r>
              <a:rPr lang="en-US" sz="2000" dirty="0" smtClean="0"/>
              <a:t>Put it all together!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Font typeface="Wingdings" charset="2"/>
              <a:buChar char="§"/>
            </a:pPr>
            <a:endParaRPr lang="en-US" sz="2000" dirty="0" smtClean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None/>
            </a:pPr>
            <a:r>
              <a:rPr lang="en-US" sz="2000" dirty="0" err="1" smtClean="0"/>
              <a:t>printf</a:t>
            </a:r>
            <a:r>
              <a:rPr lang="en-US" sz="2000" dirty="0" smtClean="0"/>
              <a:t> </a:t>
            </a:r>
            <a:r>
              <a:rPr lang="en-US" sz="2000" dirty="0"/>
              <a:t>“What is the host name?\n”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None/>
            </a:pPr>
            <a:r>
              <a:rPr lang="en-US" sz="2000" dirty="0" smtClean="0"/>
              <a:t>Read HOSTNAME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None/>
            </a:pPr>
            <a:endParaRPr lang="en-US" sz="2000" dirty="0" smtClean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None/>
            </a:pPr>
            <a:r>
              <a:rPr lang="en-US" sz="2000" dirty="0" err="1" smtClean="0"/>
              <a:t>Mgmt_cli</a:t>
            </a:r>
            <a:r>
              <a:rPr lang="en-US" sz="2000" dirty="0" smtClean="0"/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r true add host name “$HOSTNAME” 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“192.168.100.100”</a:t>
            </a:r>
            <a:endParaRPr lang="en-US" sz="20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5785"/>
              </a:buClr>
              <a:buSzTx/>
              <a:buNone/>
            </a:pP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Interactive Scrips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54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short…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[Protected] Non-confidential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65910" y="1534885"/>
            <a:ext cx="10389522" cy="369633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21883" tIns="60941" rIns="121883" bIns="60941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4800" kern="0" dirty="0" smtClean="0">
                <a:latin typeface="+mn-lt"/>
              </a:rPr>
              <a:t>An </a:t>
            </a:r>
            <a:r>
              <a:rPr lang="en-US" sz="4800" b="1" kern="0" dirty="0" smtClean="0">
                <a:solidFill>
                  <a:schemeClr val="accent2"/>
                </a:solidFill>
                <a:latin typeface="+mn-lt"/>
              </a:rPr>
              <a:t>API</a:t>
            </a:r>
            <a:r>
              <a:rPr lang="en-US" sz="4800" kern="0" dirty="0" smtClean="0">
                <a:latin typeface="+mn-lt"/>
              </a:rPr>
              <a:t> is a means by which to </a:t>
            </a:r>
            <a:r>
              <a:rPr lang="en-US" sz="4800" kern="0" dirty="0" smtClean="0">
                <a:solidFill>
                  <a:schemeClr val="accent1"/>
                </a:solidFill>
                <a:latin typeface="+mn-lt"/>
              </a:rPr>
              <a:t>interact</a:t>
            </a:r>
            <a:r>
              <a:rPr lang="en-US" sz="4800" kern="0" dirty="0" smtClean="0">
                <a:latin typeface="+mn-lt"/>
              </a:rPr>
              <a:t> with a computer system or software…</a:t>
            </a:r>
          </a:p>
        </p:txBody>
      </p:sp>
    </p:spTree>
    <p:extLst>
      <p:ext uri="{BB962C8B-B14F-4D97-AF65-F5344CB8AC3E}">
        <p14:creationId xmlns:p14="http://schemas.microsoft.com/office/powerpoint/2010/main" val="1860200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I in $(seq 1 10)</a:t>
            </a:r>
          </a:p>
          <a:p>
            <a:pPr marL="0" indent="0">
              <a:buNone/>
            </a:pPr>
            <a:r>
              <a:rPr lang="en-US" dirty="0"/>
              <a:t>do </a:t>
            </a:r>
          </a:p>
          <a:p>
            <a:pPr marL="0" indent="0">
              <a:buNone/>
            </a:pPr>
            <a:r>
              <a:rPr lang="en-US" dirty="0"/>
              <a:t>        mgmt_cli -r true </a:t>
            </a:r>
            <a:r>
              <a:rPr lang="en-US" dirty="0" smtClean="0"/>
              <a:t>add host </a:t>
            </a:r>
            <a:r>
              <a:rPr lang="en-US" dirty="0"/>
              <a:t>name </a:t>
            </a:r>
            <a:r>
              <a:rPr lang="en-US" dirty="0" smtClean="0"/>
              <a:t>Host-$I </a:t>
            </a:r>
            <a:r>
              <a:rPr lang="en-US" dirty="0" err="1" smtClean="0"/>
              <a:t>ip</a:t>
            </a:r>
            <a:r>
              <a:rPr lang="en-US" dirty="0" smtClean="0"/>
              <a:t>-address 192.168.100.$I </a:t>
            </a:r>
          </a:p>
          <a:p>
            <a:pPr marL="0" indent="0">
              <a:buNone/>
            </a:pPr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r>
              <a:rPr lang="en-US" dirty="0" smtClean="0"/>
              <a:t> loop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1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for I in $(</a:t>
            </a:r>
            <a:r>
              <a:rPr lang="en-US" sz="2000" dirty="0" err="1"/>
              <a:t>seq</a:t>
            </a:r>
            <a:r>
              <a:rPr lang="en-US" sz="2000" dirty="0"/>
              <a:t> 0 500 </a:t>
            </a:r>
            <a:r>
              <a:rPr lang="en-US" sz="2000" dirty="0" smtClean="0"/>
              <a:t>9000)</a:t>
            </a:r>
          </a:p>
          <a:p>
            <a:pPr marL="0" indent="0">
              <a:buNone/>
            </a:pPr>
            <a:r>
              <a:rPr lang="en-US" sz="2000" dirty="0" smtClean="0"/>
              <a:t>do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mgmt_cli</a:t>
            </a:r>
            <a:r>
              <a:rPr lang="en-US" sz="2000" dirty="0" smtClean="0"/>
              <a:t> </a:t>
            </a:r>
            <a:r>
              <a:rPr lang="en-US" sz="2000" dirty="0"/>
              <a:t>-r true </a:t>
            </a:r>
            <a:r>
              <a:rPr lang="en-US" sz="2000" dirty="0" smtClean="0"/>
              <a:t>show </a:t>
            </a:r>
            <a:r>
              <a:rPr lang="en-US" sz="2000" dirty="0"/>
              <a:t>gateways-and-servers details-level full offset $I limit 500 </a:t>
            </a:r>
            <a:r>
              <a:rPr lang="en-US" sz="2000" dirty="0" smtClean="0"/>
              <a:t>&gt;&gt; </a:t>
            </a:r>
            <a:r>
              <a:rPr lang="en-US" sz="2000" dirty="0" err="1" smtClean="0"/>
              <a:t>list.txt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done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the Limit and Offset??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93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Extra Tools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47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Used to transform and parse text</a:t>
            </a:r>
          </a:p>
          <a:p>
            <a:r>
              <a:rPr lang="en-US" dirty="0" err="1"/>
              <a:t>sed</a:t>
            </a:r>
            <a:r>
              <a:rPr lang="en-US" dirty="0"/>
              <a:t> 's/regexp/replacement/g' </a:t>
            </a:r>
            <a:r>
              <a:rPr lang="en-US" dirty="0" err="1"/>
              <a:t>inputFileName</a:t>
            </a:r>
            <a:r>
              <a:rPr lang="en-US" dirty="0"/>
              <a:t> &gt; </a:t>
            </a:r>
            <a:r>
              <a:rPr lang="en-US" dirty="0" err="1" smtClean="0"/>
              <a:t>outputFileName</a:t>
            </a:r>
            <a:endParaRPr lang="en-US" dirty="0" smtClean="0"/>
          </a:p>
          <a:p>
            <a:pPr lvl="1"/>
            <a:r>
              <a:rPr lang="en-US" dirty="0" smtClean="0"/>
              <a:t>^ - matches the beginning of the line</a:t>
            </a:r>
          </a:p>
          <a:p>
            <a:pPr lvl="1"/>
            <a:r>
              <a:rPr lang="en-US" dirty="0" smtClean="0"/>
              <a:t>$ - matches end of the line</a:t>
            </a:r>
          </a:p>
          <a:p>
            <a:pPr lvl="1"/>
            <a:r>
              <a:rPr lang="en-US" dirty="0" smtClean="0"/>
              <a:t>Fully support regex</a:t>
            </a:r>
          </a:p>
          <a:p>
            <a:pPr lvl="1"/>
            <a:endParaRPr lang="en-US" dirty="0" smtClean="0"/>
          </a:p>
          <a:p>
            <a:r>
              <a:rPr lang="en-US" dirty="0" err="1"/>
              <a:t>sed</a:t>
            </a:r>
            <a:r>
              <a:rPr lang="en-US" dirty="0"/>
              <a:t> "s/^/</a:t>
            </a:r>
            <a:r>
              <a:rPr lang="en-US" dirty="0" err="1"/>
              <a:t>mgmt_cli</a:t>
            </a:r>
            <a:r>
              <a:rPr lang="en-US" dirty="0"/>
              <a:t> -r true -d $DOMAIN/" $POL2-tmp2.txt &gt; $POL2-delete-unused.txt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SED/AWK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6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29173" y="1038236"/>
            <a:ext cx="11000914" cy="4676140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smtClean="0"/>
              <a:t>an Interactive script </a:t>
            </a:r>
            <a:r>
              <a:rPr lang="en-US" dirty="0" smtClean="0"/>
              <a:t>that will ask for the ”NAME” and “IP-Address” of a host object.</a:t>
            </a:r>
          </a:p>
          <a:p>
            <a:r>
              <a:rPr lang="en-US" dirty="0" smtClean="0"/>
              <a:t>Create a Script to make 50 HOST objects using a loop</a:t>
            </a:r>
          </a:p>
          <a:p>
            <a:pPr lvl="1"/>
            <a:r>
              <a:rPr lang="en-US" dirty="0" smtClean="0"/>
              <a:t>Remember your flow</a:t>
            </a:r>
            <a:r>
              <a:rPr lang="mr-IN" dirty="0" smtClean="0"/>
              <a:t>…</a:t>
            </a:r>
            <a:r>
              <a:rPr lang="en-US" dirty="0" smtClean="0"/>
              <a:t> doing this without a session will take some time</a:t>
            </a:r>
          </a:p>
          <a:p>
            <a:r>
              <a:rPr lang="en-US" dirty="0" smtClean="0"/>
              <a:t>Create a Script that uses a loop to create 50 Host objects and the name uses a input variable from a echo/read command.</a:t>
            </a:r>
          </a:p>
          <a:p>
            <a:pPr lvl="1"/>
            <a:r>
              <a:rPr lang="en-US" dirty="0"/>
              <a:t>Remember your flow</a:t>
            </a:r>
            <a:r>
              <a:rPr lang="mr-IN" dirty="0"/>
              <a:t>…</a:t>
            </a:r>
            <a:r>
              <a:rPr lang="en-US" dirty="0"/>
              <a:t> doing this without a session will take some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Delete it </a:t>
            </a:r>
            <a:r>
              <a:rPr lang="en-US" dirty="0" smtClean="0"/>
              <a:t>all!</a:t>
            </a:r>
            <a:endParaRPr lang="en-US" dirty="0"/>
          </a:p>
          <a:p>
            <a:r>
              <a:rPr lang="en-US" dirty="0" smtClean="0"/>
              <a:t>Tips!</a:t>
            </a:r>
            <a:endParaRPr lang="en-US" dirty="0"/>
          </a:p>
          <a:p>
            <a:pPr lvl="1"/>
            <a:r>
              <a:rPr lang="en-US" dirty="0" err="1" smtClean="0"/>
              <a:t>chmod</a:t>
            </a:r>
            <a:r>
              <a:rPr lang="en-US" dirty="0" smtClean="0"/>
              <a:t> +x </a:t>
            </a:r>
            <a:r>
              <a:rPr lang="en-US" dirty="0" err="1" smtClean="0"/>
              <a:t>script_name.sh</a:t>
            </a:r>
            <a:endParaRPr lang="en-US" dirty="0" smtClean="0"/>
          </a:p>
          <a:p>
            <a:pPr lvl="1"/>
            <a:r>
              <a:rPr lang="en-US" dirty="0" smtClean="0"/>
              <a:t>./</a:t>
            </a:r>
            <a:r>
              <a:rPr lang="en-US" dirty="0" err="1" smtClean="0"/>
              <a:t>script_name.sh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Shell Scripting Labs!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68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JSON and JQ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78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5" name="E2B2917D-FA66-4B7D-9945-25B8E47F906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6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Lightweight data interchange format</a:t>
            </a:r>
          </a:p>
          <a:p>
            <a:r>
              <a:rPr lang="en-US" dirty="0" smtClean="0"/>
              <a:t>Created in 1999</a:t>
            </a:r>
          </a:p>
          <a:p>
            <a:r>
              <a:rPr lang="en-US" dirty="0" smtClean="0"/>
              <a:t>“Easy” to read/write</a:t>
            </a:r>
          </a:p>
          <a:p>
            <a:r>
              <a:rPr lang="en-US" dirty="0" smtClean="0"/>
              <a:t>Easy to parse</a:t>
            </a:r>
          </a:p>
          <a:p>
            <a:r>
              <a:rPr lang="en-US" dirty="0" smtClean="0"/>
              <a:t>JSON is text only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– JavaScript Object Notation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38" y="1457960"/>
            <a:ext cx="29908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6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600" dirty="0"/>
              <a:t>Number: a signed decimal number that may contain a fractional part and may use exponential </a:t>
            </a:r>
            <a:r>
              <a:rPr lang="en-US" sz="2600" dirty="0">
                <a:hlinkClick r:id="rId2" tooltip="E notation"/>
              </a:rPr>
              <a:t>E notation</a:t>
            </a:r>
            <a:r>
              <a:rPr lang="en-US" sz="2600" dirty="0"/>
              <a:t>, but cannot include non-numbers such as </a:t>
            </a:r>
            <a:r>
              <a:rPr lang="en-US" sz="2600" dirty="0">
                <a:hlinkClick r:id="rId3" tooltip="NaN"/>
              </a:rPr>
              <a:t>NaN</a:t>
            </a:r>
            <a:r>
              <a:rPr lang="en-US" sz="2600" dirty="0"/>
              <a:t>. </a:t>
            </a:r>
            <a:endParaRPr lang="en-US" sz="2600" dirty="0" smtClean="0"/>
          </a:p>
          <a:p>
            <a:r>
              <a:rPr lang="en-US" sz="2600" dirty="0" smtClean="0">
                <a:hlinkClick r:id="rId4" tooltip="String (computer science)"/>
              </a:rPr>
              <a:t>String</a:t>
            </a:r>
            <a:r>
              <a:rPr lang="en-US" sz="2600" dirty="0"/>
              <a:t>: a sequence of zero or more </a:t>
            </a:r>
            <a:r>
              <a:rPr lang="en-US" sz="2600" dirty="0">
                <a:hlinkClick r:id="rId5" tooltip="Unicode"/>
              </a:rPr>
              <a:t>Unicode</a:t>
            </a:r>
            <a:r>
              <a:rPr lang="en-US" sz="2600" dirty="0"/>
              <a:t> characters. Strings are delimited with double-quotation </a:t>
            </a:r>
            <a:r>
              <a:rPr lang="en-US" sz="2600" dirty="0" smtClean="0"/>
              <a:t>marks</a:t>
            </a:r>
          </a:p>
          <a:p>
            <a:r>
              <a:rPr lang="en-US" sz="2600" dirty="0" smtClean="0">
                <a:hlinkClick r:id="rId6" tooltip="Boolean datatype"/>
              </a:rPr>
              <a:t>Boolean</a:t>
            </a:r>
            <a:r>
              <a:rPr lang="en-US" sz="2600" dirty="0"/>
              <a:t>: either of the values true or </a:t>
            </a:r>
            <a:r>
              <a:rPr lang="en-US" sz="2600" dirty="0" smtClean="0"/>
              <a:t>false</a:t>
            </a:r>
          </a:p>
          <a:p>
            <a:r>
              <a:rPr lang="en-US" sz="2600" dirty="0">
                <a:hlinkClick r:id="rId7" tooltip="Array data structure"/>
              </a:rPr>
              <a:t>Array</a:t>
            </a:r>
            <a:r>
              <a:rPr lang="en-US" sz="2600" dirty="0"/>
              <a:t>: an </a:t>
            </a:r>
            <a:r>
              <a:rPr lang="en-US" sz="2600" dirty="0">
                <a:hlinkClick r:id="rId8" tooltip="List (abstract data type)"/>
              </a:rPr>
              <a:t>ordered list</a:t>
            </a:r>
            <a:r>
              <a:rPr lang="en-US" sz="2600" dirty="0"/>
              <a:t> of zero or more values, each of which may be of any type. Arrays use </a:t>
            </a:r>
            <a:r>
              <a:rPr lang="en-US" sz="2600" dirty="0">
                <a:hlinkClick r:id="rId9" tooltip="Square bracket"/>
              </a:rPr>
              <a:t>square bracket</a:t>
            </a:r>
            <a:r>
              <a:rPr lang="en-US" sz="2600" dirty="0"/>
              <a:t> notation and elements are comma-separated.</a:t>
            </a:r>
          </a:p>
          <a:p>
            <a:r>
              <a:rPr lang="en-US" sz="2600" dirty="0"/>
              <a:t>Object: an unordered collection of </a:t>
            </a:r>
            <a:r>
              <a:rPr lang="en-US" sz="2600" dirty="0">
                <a:hlinkClick r:id="rId10" tooltip="Attribute–value pair"/>
              </a:rPr>
              <a:t>name–value pairs</a:t>
            </a:r>
            <a:r>
              <a:rPr lang="en-US" sz="2600" dirty="0"/>
              <a:t> where the names (also called keys) are strings. </a:t>
            </a:r>
            <a:endParaRPr lang="en-US" sz="2600" dirty="0" smtClean="0"/>
          </a:p>
          <a:p>
            <a:r>
              <a:rPr lang="en-US" sz="2600" dirty="0" smtClean="0">
                <a:hlinkClick r:id="rId11" tooltip="Nullable type"/>
              </a:rPr>
              <a:t>null</a:t>
            </a:r>
            <a:r>
              <a:rPr lang="en-US" sz="2600" dirty="0"/>
              <a:t>: An empty value, using the word null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Read JSON </a:t>
            </a:r>
            <a:r>
              <a:rPr lang="mr-IN" dirty="0" smtClean="0"/>
              <a:t>–</a:t>
            </a:r>
            <a:r>
              <a:rPr lang="en-US" dirty="0" smtClean="0"/>
              <a:t> A Crash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47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3074" y="959370"/>
            <a:ext cx="11000914" cy="5174730"/>
          </a:xfrm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mr-IN" sz="1600" dirty="0"/>
              <a:t>{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 smtClean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firstName"</a:t>
            </a:r>
            <a:r>
              <a:rPr lang="mr-IN" sz="1600" dirty="0"/>
              <a:t>: "John",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lastName"</a:t>
            </a:r>
            <a:r>
              <a:rPr lang="mr-IN" sz="1600" dirty="0"/>
              <a:t>: "Smith",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isAlive"</a:t>
            </a:r>
            <a:r>
              <a:rPr lang="mr-IN" sz="1600" dirty="0"/>
              <a:t>: </a:t>
            </a:r>
            <a:r>
              <a:rPr lang="mr-IN" sz="1600" b="1" dirty="0"/>
              <a:t>true</a:t>
            </a:r>
            <a:r>
              <a:rPr lang="mr-IN" sz="1600" dirty="0"/>
              <a:t>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age"</a:t>
            </a:r>
            <a:r>
              <a:rPr lang="mr-IN" sz="1600" dirty="0"/>
              <a:t>: 27,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address"</a:t>
            </a:r>
            <a:r>
              <a:rPr lang="mr-IN" sz="1600" dirty="0"/>
              <a:t>: {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streetAddress"</a:t>
            </a:r>
            <a:r>
              <a:rPr lang="mr-IN" sz="1600" dirty="0"/>
              <a:t>: "21 2nd Street",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city"</a:t>
            </a:r>
            <a:r>
              <a:rPr lang="mr-IN" sz="1600" dirty="0"/>
              <a:t>: "New York",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state"</a:t>
            </a:r>
            <a:r>
              <a:rPr lang="mr-IN" sz="1600" dirty="0"/>
              <a:t>: "NY",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postalCode"</a:t>
            </a:r>
            <a:r>
              <a:rPr lang="mr-IN" sz="1600" dirty="0"/>
              <a:t>: "</a:t>
            </a:r>
            <a:r>
              <a:rPr lang="mr-IN" sz="1600" dirty="0" smtClean="0"/>
              <a:t>10021-3100”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/>
              <a:t>	</a:t>
            </a:r>
            <a:r>
              <a:rPr lang="mr-IN" sz="1600" dirty="0" smtClean="0"/>
              <a:t> </a:t>
            </a:r>
            <a:r>
              <a:rPr lang="mr-IN" sz="1600" dirty="0"/>
              <a:t>},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mr-IN" sz="1600" b="1" dirty="0" smtClean="0"/>
              <a:t>"</a:t>
            </a:r>
            <a:r>
              <a:rPr lang="mr-IN" sz="1600" b="1" dirty="0"/>
              <a:t>phoneNumbers"</a:t>
            </a:r>
            <a:r>
              <a:rPr lang="mr-IN" sz="1600" dirty="0"/>
              <a:t>: [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mr-IN" sz="1600" dirty="0" smtClean="0"/>
              <a:t>{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	</a:t>
            </a:r>
            <a:r>
              <a:rPr lang="mr-IN" sz="1600" b="1" dirty="0" smtClean="0"/>
              <a:t>"</a:t>
            </a:r>
            <a:r>
              <a:rPr lang="mr-IN" sz="1600" b="1" dirty="0"/>
              <a:t>type"</a:t>
            </a:r>
            <a:r>
              <a:rPr lang="mr-IN" sz="1600" dirty="0"/>
              <a:t>: "home",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	</a:t>
            </a:r>
            <a:r>
              <a:rPr lang="mr-IN" sz="1600" b="1" dirty="0" smtClean="0"/>
              <a:t>"</a:t>
            </a:r>
            <a:r>
              <a:rPr lang="mr-IN" sz="1600" b="1" dirty="0"/>
              <a:t>number"</a:t>
            </a:r>
            <a:r>
              <a:rPr lang="mr-IN" sz="1600" dirty="0"/>
              <a:t>: "212 555-1234"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mr-IN" sz="1600" dirty="0" smtClean="0"/>
              <a:t>},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mr-IN" sz="1600" dirty="0" smtClean="0"/>
              <a:t>{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	</a:t>
            </a:r>
            <a:r>
              <a:rPr lang="mr-IN" sz="1600" b="1" dirty="0" smtClean="0"/>
              <a:t>"</a:t>
            </a:r>
            <a:r>
              <a:rPr lang="mr-IN" sz="1600" b="1" dirty="0"/>
              <a:t>type"</a:t>
            </a:r>
            <a:r>
              <a:rPr lang="mr-IN" sz="1600" dirty="0"/>
              <a:t>: "office", </a:t>
            </a:r>
            <a:endParaRPr lang="en-US" sz="160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	</a:t>
            </a:r>
            <a:r>
              <a:rPr lang="mr-IN" sz="1600" b="1" dirty="0" smtClean="0"/>
              <a:t>"</a:t>
            </a:r>
            <a:r>
              <a:rPr lang="mr-IN" sz="1600" b="1" dirty="0"/>
              <a:t>number"</a:t>
            </a:r>
            <a:r>
              <a:rPr lang="mr-IN" sz="1600" dirty="0"/>
              <a:t>: "646 555-4567</a:t>
            </a:r>
            <a:r>
              <a:rPr lang="mr-IN" sz="1600" dirty="0" smtClean="0"/>
              <a:t>", </a:t>
            </a:r>
            <a:endParaRPr lang="en-US" sz="1600" b="1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mr-IN" sz="1600" dirty="0" smtClean="0"/>
              <a:t>}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Read JSON </a:t>
            </a:r>
            <a:r>
              <a:rPr lang="mr-IN" dirty="0" smtClean="0"/>
              <a:t>–</a:t>
            </a:r>
            <a:r>
              <a:rPr lang="en-US" dirty="0" smtClean="0"/>
              <a:t> A </a:t>
            </a:r>
            <a:r>
              <a:rPr lang="en-US" smtClean="0"/>
              <a:t>Crash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04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Or, as reported by Dr. Google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783569" y="1545771"/>
            <a:ext cx="10099312" cy="3766458"/>
          </a:xfrm>
          <a:prstGeom prst="rect">
            <a:avLst/>
          </a:prstGeom>
          <a:noFill/>
          <a:ln>
            <a:gradFill>
              <a:gsLst>
                <a:gs pos="0">
                  <a:schemeClr val="accent3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/>
          <a:extLst/>
        </p:spPr>
        <p:txBody>
          <a:bodyPr vert="horz" wrap="square" lIns="121883" tIns="60941" rIns="121883" bIns="60941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rgbClr val="777777"/>
                </a:solidFill>
                <a:latin typeface="arial"/>
              </a:rPr>
              <a:t>In computer programming, an application programming interface (</a:t>
            </a:r>
            <a:r>
              <a:rPr lang="en-US" sz="2400" b="1" dirty="0">
                <a:solidFill>
                  <a:schemeClr val="accent2"/>
                </a:solidFill>
                <a:latin typeface="arial"/>
              </a:rPr>
              <a:t>API</a:t>
            </a:r>
            <a:r>
              <a:rPr lang="en-US" sz="2400" dirty="0">
                <a:solidFill>
                  <a:srgbClr val="777777"/>
                </a:solidFill>
                <a:latin typeface="arial"/>
              </a:rPr>
              <a:t>) is a set of routines, protocols, and tools for building software applications. An </a:t>
            </a:r>
            <a:r>
              <a:rPr lang="en-US" sz="2400" b="1" dirty="0">
                <a:solidFill>
                  <a:schemeClr val="accent2"/>
                </a:solidFill>
                <a:latin typeface="arial"/>
              </a:rPr>
              <a:t>API</a:t>
            </a:r>
            <a:r>
              <a:rPr lang="en-US" sz="2400" dirty="0">
                <a:solidFill>
                  <a:srgbClr val="777777"/>
                </a:solidFill>
                <a:latin typeface="arial"/>
              </a:rPr>
              <a:t> expresses a software component in terms of its operations, inputs, outputs, and underlying types.</a:t>
            </a:r>
          </a:p>
          <a:p>
            <a:r>
              <a:rPr lang="en-US" sz="2400" dirty="0">
                <a:solidFill>
                  <a:srgbClr val="660099"/>
                </a:solidFill>
                <a:latin typeface="arial"/>
                <a:hlinkClick r:id="rId2"/>
              </a:rPr>
              <a:t>APIs - Wikipedia</a:t>
            </a:r>
            <a:endParaRPr lang="en-US" sz="2400" dirty="0">
              <a:solidFill>
                <a:srgbClr val="777777"/>
              </a:solidFill>
              <a:latin typeface="arial"/>
            </a:endParaRPr>
          </a:p>
          <a:p>
            <a:r>
              <a:rPr lang="en-US" sz="2400" dirty="0">
                <a:solidFill>
                  <a:srgbClr val="006621"/>
                </a:solidFill>
                <a:latin typeface="arial"/>
                <a:hlinkClick r:id="rId2"/>
              </a:rPr>
              <a:t>https://</a:t>
            </a:r>
            <a:r>
              <a:rPr lang="en-US" sz="2400" dirty="0" smtClean="0">
                <a:solidFill>
                  <a:srgbClr val="006621"/>
                </a:solidFill>
                <a:latin typeface="arial"/>
                <a:hlinkClick r:id="rId2"/>
              </a:rPr>
              <a:t>en.wikipedia.org/wiki/Application_programming_interface</a:t>
            </a:r>
            <a:endParaRPr lang="en-US" sz="2400" dirty="0" smtClean="0">
              <a:solidFill>
                <a:srgbClr val="006621"/>
              </a:solidFill>
              <a:latin typeface="arial"/>
            </a:endParaRPr>
          </a:p>
          <a:p>
            <a:r>
              <a:rPr lang="en-US" sz="2400" dirty="0">
                <a:solidFill>
                  <a:srgbClr val="777777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777777"/>
                </a:solidFill>
                <a:latin typeface="arial"/>
              </a:rPr>
            </a:br>
            <a:endParaRPr lang="en-US" sz="2400" kern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525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JSON can be used as an output to </a:t>
            </a:r>
            <a:r>
              <a:rPr lang="en-US" dirty="0" err="1"/>
              <a:t>mgmt_cli</a:t>
            </a:r>
            <a:r>
              <a:rPr lang="en-US" dirty="0"/>
              <a:t> or </a:t>
            </a:r>
            <a:r>
              <a:rPr lang="en-US" dirty="0" err="1"/>
              <a:t>SmartConsole</a:t>
            </a:r>
            <a:r>
              <a:rPr lang="en-US" dirty="0"/>
              <a:t> CLI commands</a:t>
            </a:r>
          </a:p>
          <a:p>
            <a:r>
              <a:rPr lang="en-US" dirty="0"/>
              <a:t>Provide the flag “--format </a:t>
            </a:r>
            <a:r>
              <a:rPr lang="en-US" dirty="0" err="1"/>
              <a:t>json</a:t>
            </a:r>
            <a:r>
              <a:rPr lang="en-US" dirty="0"/>
              <a:t>” to the command</a:t>
            </a:r>
          </a:p>
          <a:p>
            <a:r>
              <a:rPr lang="en-US" dirty="0"/>
              <a:t>Output will be proper JSON format</a:t>
            </a:r>
          </a:p>
          <a:p>
            <a:r>
              <a:rPr lang="en-US" dirty="0"/>
              <a:t>Using the </a:t>
            </a:r>
            <a:r>
              <a:rPr lang="en-US" dirty="0" err="1"/>
              <a:t>WebServices</a:t>
            </a:r>
            <a:r>
              <a:rPr lang="en-US" dirty="0"/>
              <a:t> API all input is JSON </a:t>
            </a:r>
            <a:r>
              <a:rPr lang="en-US" dirty="0" err="1"/>
              <a:t>formated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and 80.10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11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When used with a shell script we could use </a:t>
            </a:r>
            <a:r>
              <a:rPr lang="en-US" dirty="0" smtClean="0"/>
              <a:t>grep.</a:t>
            </a:r>
            <a:endParaRPr lang="en-US" dirty="0"/>
          </a:p>
          <a:p>
            <a:r>
              <a:rPr lang="en-US" dirty="0" smtClean="0"/>
              <a:t>Could use </a:t>
            </a:r>
            <a:r>
              <a:rPr lang="en-US" dirty="0" err="1"/>
              <a:t>sed</a:t>
            </a:r>
            <a:r>
              <a:rPr lang="en-US" dirty="0"/>
              <a:t>/</a:t>
            </a:r>
            <a:r>
              <a:rPr lang="en-US" dirty="0" err="1"/>
              <a:t>awk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if we want multiple elements from the output?</a:t>
            </a:r>
          </a:p>
          <a:p>
            <a:r>
              <a:rPr lang="en-US" dirty="0"/>
              <a:t>What if we want to </a:t>
            </a:r>
            <a:r>
              <a:rPr lang="en-US" dirty="0" smtClean="0"/>
              <a:t>manipulate the text?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</a:t>
            </a:r>
            <a:r>
              <a:rPr lang="mr-IN" dirty="0" smtClean="0"/>
              <a:t>–</a:t>
            </a:r>
            <a:r>
              <a:rPr lang="en-US" dirty="0" smtClean="0"/>
              <a:t> What now?!?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44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j</a:t>
            </a:r>
            <a:r>
              <a:rPr lang="en-US" dirty="0" err="1" smtClean="0"/>
              <a:t>q</a:t>
            </a:r>
            <a:r>
              <a:rPr lang="en-US" dirty="0" smtClean="0"/>
              <a:t> is a lightweight and flexible command-line JSON processor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q</a:t>
            </a:r>
            <a:r>
              <a:rPr lang="en-US" dirty="0" smtClean="0"/>
              <a:t> is like </a:t>
            </a:r>
            <a:r>
              <a:rPr lang="en-US" dirty="0" err="1" smtClean="0"/>
              <a:t>sed</a:t>
            </a:r>
            <a:r>
              <a:rPr lang="en-US" dirty="0" smtClean="0"/>
              <a:t> for JSON data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q</a:t>
            </a:r>
            <a:r>
              <a:rPr lang="en-US" dirty="0" smtClean="0"/>
              <a:t> can mangle the data format that you have into one that you want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R80.X includes </a:t>
            </a:r>
            <a:r>
              <a:rPr lang="en-US" dirty="0" err="1" smtClean="0">
                <a:sym typeface="Wingdings" panose="05000000000000000000" pitchFamily="2" charset="2"/>
              </a:rPr>
              <a:t>jq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Allows for easy data manipulation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Can be used to filter data when the R80 API does not allow </a:t>
            </a:r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‘</a:t>
            </a:r>
            <a:r>
              <a:rPr lang="en-US" dirty="0" err="1" smtClean="0"/>
              <a:t>jq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4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3074" y="1010653"/>
            <a:ext cx="11000914" cy="524576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mgmt_cli</a:t>
            </a:r>
            <a:r>
              <a:rPr lang="en-US" b="1" dirty="0"/>
              <a:t> -r true show unused-objects --format </a:t>
            </a:r>
            <a:r>
              <a:rPr lang="en-US" b="1" dirty="0" err="1"/>
              <a:t>json</a:t>
            </a:r>
            <a:r>
              <a:rPr lang="en-US" b="1" dirty="0"/>
              <a:t> | </a:t>
            </a:r>
            <a:r>
              <a:rPr lang="en-US" b="1" dirty="0" err="1">
                <a:solidFill>
                  <a:srgbClr val="E45785"/>
                </a:solidFill>
              </a:rPr>
              <a:t>jq</a:t>
            </a:r>
            <a:r>
              <a:rPr lang="en-US" b="1" dirty="0">
                <a:solidFill>
                  <a:srgbClr val="E45785"/>
                </a:solidFill>
              </a:rPr>
              <a:t> --raw-output '.objects[] | select(.type == </a:t>
            </a:r>
            <a:r>
              <a:rPr lang="en-US" b="1" dirty="0" smtClean="0">
                <a:solidFill>
                  <a:srgbClr val="E45785"/>
                </a:solidFill>
              </a:rPr>
              <a:t>”group")'</a:t>
            </a:r>
            <a:r>
              <a:rPr lang="en-US" b="1" dirty="0" smtClean="0"/>
              <a:t> </a:t>
            </a:r>
          </a:p>
          <a:p>
            <a:pPr marL="0" indent="0">
              <a:buNone/>
            </a:pPr>
            <a:r>
              <a:rPr lang="mr-IN" sz="2000" dirty="0"/>
              <a:t>{</a:t>
            </a:r>
          </a:p>
          <a:p>
            <a:pPr marL="0" indent="0">
              <a:buNone/>
            </a:pPr>
            <a:r>
              <a:rPr lang="mr-IN" sz="2000" dirty="0"/>
              <a:t>  "uid": "65846238-7556-45c7-989c-63a3750c704e",</a:t>
            </a:r>
          </a:p>
          <a:p>
            <a:pPr marL="0" indent="0">
              <a:buNone/>
            </a:pPr>
            <a:r>
              <a:rPr lang="mr-IN" sz="2000" dirty="0"/>
              <a:t>  "name": "group1",</a:t>
            </a:r>
          </a:p>
          <a:p>
            <a:pPr marL="0" indent="0">
              <a:buNone/>
            </a:pPr>
            <a:r>
              <a:rPr lang="mr-IN" sz="2000" dirty="0"/>
              <a:t>  "type": "group",</a:t>
            </a:r>
          </a:p>
          <a:p>
            <a:pPr marL="0" indent="0">
              <a:buNone/>
            </a:pPr>
            <a:r>
              <a:rPr lang="mr-IN" sz="2000" dirty="0"/>
              <a:t>  "domain": {</a:t>
            </a:r>
          </a:p>
          <a:p>
            <a:pPr marL="0" indent="0">
              <a:buNone/>
            </a:pPr>
            <a:r>
              <a:rPr lang="mr-IN" sz="2000" dirty="0"/>
              <a:t>    "uid": "41e821a0-3720-11e3-aa6e-0800200c9fde",</a:t>
            </a:r>
          </a:p>
          <a:p>
            <a:pPr marL="0" indent="0">
              <a:buNone/>
            </a:pPr>
            <a:r>
              <a:rPr lang="mr-IN" sz="2000" dirty="0"/>
              <a:t>    "name": "SMC User",</a:t>
            </a:r>
          </a:p>
          <a:p>
            <a:pPr marL="0" indent="0">
              <a:buNone/>
            </a:pPr>
            <a:r>
              <a:rPr lang="mr-IN" sz="2000" dirty="0"/>
              <a:t>    "domain-type": "domain"</a:t>
            </a:r>
          </a:p>
          <a:p>
            <a:pPr marL="0" indent="0">
              <a:buNone/>
            </a:pPr>
            <a:r>
              <a:rPr lang="mr-IN" sz="2000" dirty="0"/>
              <a:t>  }</a:t>
            </a:r>
          </a:p>
          <a:p>
            <a:pPr marL="0" indent="0">
              <a:buNone/>
            </a:pPr>
            <a:r>
              <a:rPr lang="mr-IN" sz="2000" dirty="0"/>
              <a:t>}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 </a:t>
            </a:r>
            <a:r>
              <a:rPr lang="mr-IN" dirty="0" smtClean="0"/>
              <a:t>–</a:t>
            </a:r>
            <a:r>
              <a:rPr lang="en-US" dirty="0" smtClean="0"/>
              <a:t> Example - Filtering	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837907" y="1713607"/>
            <a:ext cx="11572407" cy="48197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is-IS" sz="2400" dirty="0"/>
              <a:t>{</a:t>
            </a:r>
          </a:p>
          <a:p>
            <a:pPr marL="0" indent="0">
              <a:buNone/>
            </a:pPr>
            <a:r>
              <a:rPr lang="is-IS" sz="2400" dirty="0"/>
              <a:t>  "objects" : [ {</a:t>
            </a:r>
          </a:p>
          <a:p>
            <a:pPr marL="0" indent="0">
              <a:buNone/>
            </a:pPr>
            <a:r>
              <a:rPr lang="is-IS" sz="2400" dirty="0"/>
              <a:t>    "uid" : "65846238-7556-45c7-989c-63a3750c704e",</a:t>
            </a:r>
          </a:p>
          <a:p>
            <a:pPr marL="0" indent="0">
              <a:buNone/>
            </a:pPr>
            <a:r>
              <a:rPr lang="is-IS" sz="2400" dirty="0"/>
              <a:t>    "name" : "group1",</a:t>
            </a:r>
          </a:p>
          <a:p>
            <a:pPr marL="0" indent="0">
              <a:buNone/>
            </a:pPr>
            <a:r>
              <a:rPr lang="is-IS" sz="2400" dirty="0"/>
              <a:t>    "type" : "group",</a:t>
            </a:r>
          </a:p>
          <a:p>
            <a:pPr marL="0" indent="0">
              <a:buNone/>
            </a:pPr>
            <a:r>
              <a:rPr lang="is-IS" sz="2400" dirty="0"/>
              <a:t>    "domain" : {</a:t>
            </a:r>
          </a:p>
          <a:p>
            <a:pPr marL="0" indent="0">
              <a:buNone/>
            </a:pPr>
            <a:r>
              <a:rPr lang="is-IS" sz="2400" dirty="0"/>
              <a:t>      "uid" : "41e821a0-3720-11e3-aa6e-0800200c9fde",</a:t>
            </a:r>
          </a:p>
          <a:p>
            <a:pPr marL="0" indent="0">
              <a:buNone/>
            </a:pPr>
            <a:r>
              <a:rPr lang="is-IS" sz="2400" dirty="0"/>
              <a:t>      "name" : "SMC User",</a:t>
            </a:r>
          </a:p>
          <a:p>
            <a:pPr marL="0" indent="0">
              <a:buNone/>
            </a:pPr>
            <a:r>
              <a:rPr lang="is-IS" sz="2400" dirty="0"/>
              <a:t>      "domain-type" : "domain"</a:t>
            </a:r>
          </a:p>
          <a:p>
            <a:pPr marL="0" indent="0">
              <a:buNone/>
            </a:pPr>
            <a:r>
              <a:rPr lang="is-IS" sz="2400" dirty="0"/>
              <a:t>    }</a:t>
            </a:r>
          </a:p>
          <a:p>
            <a:pPr>
              <a:spcBef>
                <a:spcPts val="0"/>
              </a:spcBef>
            </a:pPr>
            <a:endParaRPr lang="en-US" sz="2400" dirty="0" err="1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7250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583074" y="1457960"/>
            <a:ext cx="11311272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 err="1"/>
              <a:t>mgmt_cli</a:t>
            </a:r>
            <a:r>
              <a:rPr lang="en-US" sz="2400" b="1" dirty="0"/>
              <a:t> -r true show unused-objects --format </a:t>
            </a:r>
            <a:r>
              <a:rPr lang="en-US" sz="2400" b="1" dirty="0" err="1"/>
              <a:t>json</a:t>
            </a:r>
            <a:r>
              <a:rPr lang="en-US" sz="2400" b="1" dirty="0"/>
              <a:t> |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</a:rPr>
              <a:t>jq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 --raw-output '.objects[] | select(.type == ”group")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3074" y="2037346"/>
            <a:ext cx="11000914" cy="4096753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group1</a:t>
            </a:r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group2</a:t>
            </a:r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group3</a:t>
            </a:r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New Group</a:t>
            </a:r>
          </a:p>
          <a:p>
            <a:pPr marL="0" indent="0">
              <a:buNone/>
            </a:pPr>
            <a:r>
              <a:rPr lang="en-US" dirty="0"/>
              <a:t>mgmt_cli -r true  delete </a:t>
            </a:r>
            <a:r>
              <a:rPr lang="en-US" dirty="0" smtClean="0"/>
              <a:t>group </a:t>
            </a:r>
            <a:r>
              <a:rPr lang="en-US" dirty="0"/>
              <a:t>name New Group 5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Manipulate the Data	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583074" y="1457960"/>
            <a:ext cx="11311272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 err="1"/>
              <a:t>mgmt_cli</a:t>
            </a:r>
            <a:r>
              <a:rPr lang="en-US" sz="2400" b="1" dirty="0"/>
              <a:t> -r true show unused-objects --format </a:t>
            </a:r>
            <a:r>
              <a:rPr lang="en-US" sz="2400" b="1" dirty="0" err="1"/>
              <a:t>json</a:t>
            </a:r>
            <a:r>
              <a:rPr lang="en-US" sz="2400" b="1" dirty="0"/>
              <a:t> |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</a:rPr>
              <a:t>jq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 --raw-output '.objects[] | select(.type == ”group") </a:t>
            </a:r>
            <a:r>
              <a:rPr lang="en-US" sz="2400" b="1" dirty="0">
                <a:solidFill>
                  <a:srgbClr val="E45785"/>
                </a:solidFill>
              </a:rPr>
              <a:t>| ("</a:t>
            </a:r>
            <a:r>
              <a:rPr lang="en-US" sz="2400" b="1" dirty="0" err="1">
                <a:solidFill>
                  <a:srgbClr val="E45785"/>
                </a:solidFill>
              </a:rPr>
              <a:t>mgmt_cli</a:t>
            </a:r>
            <a:r>
              <a:rPr lang="en-US" sz="2400" b="1" dirty="0">
                <a:solidFill>
                  <a:srgbClr val="E45785"/>
                </a:solidFill>
              </a:rPr>
              <a:t> -r true  delete </a:t>
            </a:r>
            <a:r>
              <a:rPr lang="en-US" sz="2400" b="1" dirty="0" smtClean="0">
                <a:solidFill>
                  <a:srgbClr val="E45785"/>
                </a:solidFill>
              </a:rPr>
              <a:t>group name </a:t>
            </a:r>
            <a:r>
              <a:rPr lang="en-US" sz="2400" b="1" dirty="0">
                <a:solidFill>
                  <a:srgbClr val="E45785"/>
                </a:solidFill>
              </a:rPr>
              <a:t>" + .name)'</a:t>
            </a:r>
            <a:r>
              <a:rPr lang="en-US" sz="2400" b="1" dirty="0"/>
              <a:t> &gt;delete-unused-</a:t>
            </a:r>
            <a:r>
              <a:rPr lang="en-US" sz="2400" b="1" dirty="0" err="1"/>
              <a:t>hosts.txt</a:t>
            </a:r>
            <a:endParaRPr lang="en-US" sz="2400" b="1" dirty="0"/>
          </a:p>
          <a:p>
            <a:pPr>
              <a:spcBef>
                <a:spcPts val="0"/>
              </a:spcBef>
            </a:pPr>
            <a:endParaRPr lang="en-US" sz="2400" dirty="0" err="1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60421" y="2367667"/>
            <a:ext cx="11887200" cy="43765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mr-IN" sz="2400" dirty="0"/>
              <a:t>{</a:t>
            </a:r>
          </a:p>
          <a:p>
            <a:pPr marL="0" indent="0">
              <a:buNone/>
            </a:pPr>
            <a:r>
              <a:rPr lang="mr-IN" sz="2400" dirty="0"/>
              <a:t>  "</a:t>
            </a:r>
            <a:r>
              <a:rPr lang="mr-IN" sz="2400" dirty="0" err="1"/>
              <a:t>uid</a:t>
            </a:r>
            <a:r>
              <a:rPr lang="mr-IN" sz="2400" dirty="0"/>
              <a:t>": "65846238-7556-45c7-989c-63a3750c704e",</a:t>
            </a:r>
          </a:p>
          <a:p>
            <a:pPr marL="0" indent="0">
              <a:buNone/>
            </a:pPr>
            <a:r>
              <a:rPr lang="mr-IN" sz="2400" dirty="0"/>
              <a:t>  "</a:t>
            </a:r>
            <a:r>
              <a:rPr lang="mr-IN" sz="2400" dirty="0" err="1"/>
              <a:t>name</a:t>
            </a:r>
            <a:r>
              <a:rPr lang="mr-IN" sz="2400" dirty="0"/>
              <a:t>": "group1",</a:t>
            </a:r>
          </a:p>
          <a:p>
            <a:pPr marL="0" indent="0">
              <a:buNone/>
            </a:pPr>
            <a:r>
              <a:rPr lang="mr-IN" sz="2400" dirty="0"/>
              <a:t>  "</a:t>
            </a:r>
            <a:r>
              <a:rPr lang="mr-IN" sz="2400" dirty="0" err="1"/>
              <a:t>type</a:t>
            </a:r>
            <a:r>
              <a:rPr lang="mr-IN" sz="2400" dirty="0"/>
              <a:t>": "</a:t>
            </a:r>
            <a:r>
              <a:rPr lang="mr-IN" sz="2400" dirty="0" err="1"/>
              <a:t>group</a:t>
            </a:r>
            <a:r>
              <a:rPr lang="mr-IN" sz="2400" dirty="0"/>
              <a:t>",</a:t>
            </a:r>
          </a:p>
          <a:p>
            <a:pPr marL="0" indent="0">
              <a:buNone/>
            </a:pPr>
            <a:r>
              <a:rPr lang="mr-IN" sz="2400" dirty="0"/>
              <a:t>  "</a:t>
            </a:r>
            <a:r>
              <a:rPr lang="mr-IN" sz="2400" dirty="0" err="1"/>
              <a:t>domain</a:t>
            </a:r>
            <a:r>
              <a:rPr lang="mr-IN" sz="2400" dirty="0"/>
              <a:t>": {</a:t>
            </a:r>
          </a:p>
          <a:p>
            <a:pPr marL="0" indent="0">
              <a:buNone/>
            </a:pPr>
            <a:r>
              <a:rPr lang="mr-IN" sz="2400" dirty="0"/>
              <a:t>    "</a:t>
            </a:r>
            <a:r>
              <a:rPr lang="mr-IN" sz="2400" dirty="0" err="1"/>
              <a:t>uid</a:t>
            </a:r>
            <a:r>
              <a:rPr lang="mr-IN" sz="2400" dirty="0"/>
              <a:t>": "41e821a0-3720-11e3-aa6e-0800200c9fde",</a:t>
            </a:r>
          </a:p>
          <a:p>
            <a:pPr marL="0" indent="0">
              <a:buNone/>
            </a:pPr>
            <a:r>
              <a:rPr lang="mr-IN" sz="2400" dirty="0"/>
              <a:t>    "</a:t>
            </a:r>
            <a:r>
              <a:rPr lang="mr-IN" sz="2400" dirty="0" err="1"/>
              <a:t>name</a:t>
            </a:r>
            <a:r>
              <a:rPr lang="mr-IN" sz="2400" dirty="0"/>
              <a:t>": "SMC </a:t>
            </a:r>
            <a:r>
              <a:rPr lang="mr-IN" sz="2400" dirty="0" err="1"/>
              <a:t>User</a:t>
            </a:r>
            <a:r>
              <a:rPr lang="mr-IN" sz="2400" dirty="0"/>
              <a:t>",</a:t>
            </a:r>
          </a:p>
          <a:p>
            <a:pPr marL="0" indent="0">
              <a:buNone/>
            </a:pPr>
            <a:r>
              <a:rPr lang="mr-IN" sz="2400" dirty="0"/>
              <a:t>    "</a:t>
            </a:r>
            <a:r>
              <a:rPr lang="mr-IN" sz="2400" dirty="0" err="1"/>
              <a:t>domain-type</a:t>
            </a:r>
            <a:r>
              <a:rPr lang="mr-IN" sz="2400" dirty="0"/>
              <a:t>": "</a:t>
            </a:r>
            <a:r>
              <a:rPr lang="mr-IN" sz="2400" dirty="0" err="1"/>
              <a:t>domain</a:t>
            </a:r>
            <a:r>
              <a:rPr lang="mr-IN" sz="2400" dirty="0"/>
              <a:t>"</a:t>
            </a:r>
          </a:p>
          <a:p>
            <a:pPr marL="0" indent="0">
              <a:buNone/>
            </a:pPr>
            <a:r>
              <a:rPr lang="mr-IN" sz="2400" dirty="0"/>
              <a:t>  </a:t>
            </a:r>
            <a:r>
              <a:rPr lang="mr-IN" sz="2400" dirty="0" smtClean="0"/>
              <a:t>}</a:t>
            </a:r>
            <a:r>
              <a:rPr lang="en-US" sz="2400" dirty="0" smtClean="0"/>
              <a:t>group}</a:t>
            </a:r>
            <a:endParaRPr lang="mr-IN" sz="2400" dirty="0"/>
          </a:p>
          <a:p>
            <a:pPr>
              <a:spcBef>
                <a:spcPts val="0"/>
              </a:spcBef>
            </a:pPr>
            <a:endParaRPr lang="en-US" sz="2400" dirty="0" err="1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1798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 uiExpand="1"/>
      <p:bldP spid="6" grpId="0"/>
      <p:bldP spid="8" grpId="0"/>
      <p:bldP spid="8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JQ Play</a:t>
            </a:r>
          </a:p>
          <a:p>
            <a:pPr lvl="1"/>
            <a:r>
              <a:rPr lang="en-US" dirty="0">
                <a:hlinkClick r:id="rId2"/>
              </a:rPr>
              <a:t>https://jqplay.org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 a place to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9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Yup</a:t>
            </a:r>
            <a:r>
              <a:rPr lang="mr-IN" dirty="0" smtClean="0"/>
              <a:t>…</a:t>
            </a:r>
            <a:r>
              <a:rPr lang="en-US" dirty="0" smtClean="0"/>
              <a:t> I used it twice.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49" y="1129853"/>
            <a:ext cx="7405881" cy="555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Raw Output</a:t>
            </a:r>
          </a:p>
          <a:p>
            <a:pPr lvl="1"/>
            <a:r>
              <a:rPr lang="en-US" dirty="0" smtClean="0"/>
              <a:t>-r or --raw-output</a:t>
            </a:r>
          </a:p>
          <a:p>
            <a:pPr lvl="1"/>
            <a:r>
              <a:rPr lang="en-US" dirty="0" smtClean="0"/>
              <a:t>Formats </a:t>
            </a:r>
            <a:r>
              <a:rPr lang="en-US" dirty="0"/>
              <a:t>into standard output instead of “ “ </a:t>
            </a:r>
            <a:r>
              <a:rPr lang="en-US" dirty="0" err="1"/>
              <a:t>json</a:t>
            </a:r>
            <a:r>
              <a:rPr lang="en-US" dirty="0"/>
              <a:t> </a:t>
            </a:r>
            <a:r>
              <a:rPr lang="en-US" dirty="0" smtClean="0"/>
              <a:t>output</a:t>
            </a:r>
          </a:p>
          <a:p>
            <a:r>
              <a:rPr lang="en-US" dirty="0" smtClean="0"/>
              <a:t>| (that’s a pipe)</a:t>
            </a:r>
          </a:p>
          <a:p>
            <a:r>
              <a:rPr lang="en-US" dirty="0" smtClean="0"/>
              <a:t>When to use “ or ‘ with a object</a:t>
            </a:r>
          </a:p>
          <a:p>
            <a:r>
              <a:rPr lang="en-US" dirty="0" smtClean="0"/>
              <a:t>JQ </a:t>
            </a:r>
            <a:r>
              <a:rPr lang="en-US" dirty="0"/>
              <a:t>Select Command</a:t>
            </a:r>
          </a:p>
          <a:p>
            <a:pPr lvl="1"/>
            <a:r>
              <a:rPr lang="en-US" dirty="0"/>
              <a:t>select(."installation-targets" == "all" |not)</a:t>
            </a:r>
          </a:p>
          <a:p>
            <a:pPr lvl="1"/>
            <a:r>
              <a:rPr lang="en-US" dirty="0"/>
              <a:t>select(.type=="simple-gateway")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 -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188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Formatting Text using JQ</a:t>
            </a:r>
          </a:p>
          <a:p>
            <a:pPr lvl="1"/>
            <a:r>
              <a:rPr lang="en-US" dirty="0" smtClean="0"/>
              <a:t>No spaces</a:t>
            </a:r>
          </a:p>
          <a:p>
            <a:pPr lvl="1"/>
            <a:r>
              <a:rPr lang="en-US" dirty="0" smtClean="0"/>
              <a:t>Raw is very </a:t>
            </a:r>
            <a:r>
              <a:rPr lang="en-US" dirty="0" err="1" smtClean="0"/>
              <a:t>usefull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mgmt_cli -r true show hosts --format json | jq -r '.objects[] | ("My Name is " + .name + " My IP is " + ."ipv4-address")'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My </a:t>
            </a:r>
            <a:r>
              <a:rPr lang="en-US" sz="1400" dirty="0"/>
              <a:t>Name is Host-5.5.5.5 My IP is 5.5.5.5</a:t>
            </a:r>
          </a:p>
          <a:p>
            <a:pPr marL="0" indent="0">
              <a:buNone/>
            </a:pPr>
            <a:r>
              <a:rPr lang="en-US" sz="1400" dirty="0"/>
              <a:t>My Name is Host-5.5.5.7 My IP is 5.5.5.7</a:t>
            </a:r>
          </a:p>
          <a:p>
            <a:pPr marL="0" indent="0">
              <a:buNone/>
            </a:pPr>
            <a:r>
              <a:rPr lang="en-US" sz="1400" dirty="0"/>
              <a:t>My Name is Host_127.0.0.1 My IP is 127.0.0.1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 Tips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Cont</a:t>
            </a:r>
            <a:r>
              <a:rPr lang="en-US" dirty="0" smtClean="0"/>
              <a:t>’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637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total=$(</a:t>
            </a:r>
            <a:r>
              <a:rPr lang="en-US" dirty="0" err="1"/>
              <a:t>mgmt_cli</a:t>
            </a:r>
            <a:r>
              <a:rPr lang="en-US" dirty="0"/>
              <a:t> -r true -d </a:t>
            </a:r>
            <a:r>
              <a:rPr lang="en-US" dirty="0" smtClean="0"/>
              <a:t>show objects </a:t>
            </a:r>
            <a:r>
              <a:rPr lang="en-US" dirty="0"/>
              <a:t>--format </a:t>
            </a:r>
            <a:r>
              <a:rPr lang="en-US" dirty="0" err="1"/>
              <a:t>json</a:t>
            </a:r>
            <a:r>
              <a:rPr lang="en-US" dirty="0"/>
              <a:t> |</a:t>
            </a:r>
            <a:r>
              <a:rPr lang="en-US" dirty="0" err="1"/>
              <a:t>jq</a:t>
            </a:r>
            <a:r>
              <a:rPr lang="en-US" dirty="0"/>
              <a:t> '.total</a:t>
            </a:r>
            <a:r>
              <a:rPr lang="en-US" dirty="0" smtClean="0"/>
              <a:t>')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in $(</a:t>
            </a:r>
            <a:r>
              <a:rPr lang="en-US" dirty="0" err="1"/>
              <a:t>seq</a:t>
            </a:r>
            <a:r>
              <a:rPr lang="en-US" dirty="0"/>
              <a:t> 0 500 $total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do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mgmt_cli</a:t>
            </a:r>
            <a:r>
              <a:rPr lang="en-US" dirty="0" smtClean="0"/>
              <a:t> </a:t>
            </a:r>
            <a:r>
              <a:rPr lang="en-US" dirty="0"/>
              <a:t>-r true -d </a:t>
            </a:r>
            <a:r>
              <a:rPr lang="en-US" dirty="0" smtClean="0"/>
              <a:t>show </a:t>
            </a:r>
            <a:r>
              <a:rPr lang="en-US" dirty="0" smtClean="0"/>
              <a:t>hosts </a:t>
            </a:r>
            <a:r>
              <a:rPr lang="en-US" dirty="0"/>
              <a:t>details-level full offset $I limit 500 --format </a:t>
            </a:r>
            <a:r>
              <a:rPr lang="en-US" dirty="0" err="1"/>
              <a:t>json</a:t>
            </a:r>
            <a:r>
              <a:rPr lang="en-US" dirty="0"/>
              <a:t> </a:t>
            </a:r>
            <a:r>
              <a:rPr lang="en-US" dirty="0" smtClean="0"/>
              <a:t>&gt;&gt; </a:t>
            </a:r>
            <a:r>
              <a:rPr lang="en-US" dirty="0" err="1" smtClean="0"/>
              <a:t>list.txt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wait! Remember that Limit &amp; Offset??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37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842" y="460552"/>
            <a:ext cx="10375895" cy="914400"/>
          </a:xfrm>
        </p:spPr>
        <p:txBody>
          <a:bodyPr/>
          <a:lstStyle/>
          <a:p>
            <a:r>
              <a:rPr lang="en-US" sz="3200" dirty="0" smtClean="0"/>
              <a:t>Get some REST!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3509" y="811258"/>
            <a:ext cx="11264082" cy="1127388"/>
          </a:xfrm>
        </p:spPr>
        <p:txBody>
          <a:bodyPr/>
          <a:lstStyle/>
          <a:p>
            <a:r>
              <a:rPr lang="en-US" sz="2400" dirty="0" smtClean="0"/>
              <a:t>Representational State Transfer </a:t>
            </a:r>
            <a:r>
              <a:rPr lang="en-US" sz="2400" dirty="0"/>
              <a:t>an architectural style and approach to communications often used </a:t>
            </a:r>
            <a:r>
              <a:rPr lang="en-US" sz="2400" dirty="0" smtClean="0"/>
              <a:t>in web development.</a:t>
            </a:r>
          </a:p>
          <a:p>
            <a:r>
              <a:rPr lang="en-US" sz="2400" dirty="0" smtClean="0"/>
              <a:t>Is the mechanism that allows for systems to access , manipulate , delete , change , add resources on an application via web services.</a:t>
            </a:r>
          </a:p>
          <a:p>
            <a:r>
              <a:rPr lang="en-US" sz="2400" dirty="0"/>
              <a:t>Rest APIs are called via standard URLs , for example:</a:t>
            </a:r>
          </a:p>
          <a:p>
            <a:pPr lvl="1"/>
            <a:r>
              <a:rPr lang="en-US" sz="2000" dirty="0"/>
              <a:t>https://r80-mgmt/</a:t>
            </a:r>
            <a:r>
              <a:rPr lang="en-US" sz="2000" dirty="0" err="1"/>
              <a:t>web_api</a:t>
            </a:r>
            <a:r>
              <a:rPr lang="en-US" sz="2000" dirty="0"/>
              <a:t>/</a:t>
            </a:r>
            <a:r>
              <a:rPr lang="en-US" sz="2000" dirty="0" err="1"/>
              <a:t>add_host</a:t>
            </a:r>
            <a:endParaRPr lang="en-US" sz="2000" dirty="0"/>
          </a:p>
          <a:p>
            <a:r>
              <a:rPr lang="en-US" sz="2400" dirty="0"/>
              <a:t>The application exposes HTML calls such as : get/post/put/delete , etc.</a:t>
            </a:r>
          </a:p>
          <a:p>
            <a:r>
              <a:rPr lang="en-US" sz="2400" dirty="0"/>
              <a:t>The data being exchanged can be in formats such as:</a:t>
            </a:r>
          </a:p>
          <a:p>
            <a:pPr lvl="1"/>
            <a:r>
              <a:rPr lang="en-US" sz="2000" dirty="0"/>
              <a:t>HTML , JSON , XML.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7968591" y="4390416"/>
            <a:ext cx="1777575" cy="2027514"/>
            <a:chOff x="7171009" y="2248201"/>
            <a:chExt cx="932061" cy="1031751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7171009" y="2248201"/>
              <a:ext cx="839391" cy="27440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none" lIns="121883" tIns="60941" rIns="121883" bIns="60941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buClr>
                  <a:srgbClr val="E45785"/>
                </a:buClr>
              </a:pPr>
              <a:r>
                <a:rPr lang="en-US" sz="1200" kern="0" dirty="0" smtClean="0">
                  <a:solidFill>
                    <a:srgbClr val="4D4D4F"/>
                  </a:solidFill>
                  <a:latin typeface="Arial"/>
                </a:rPr>
                <a:t>R80 </a:t>
              </a:r>
              <a:r>
                <a:rPr lang="en-US" sz="1200" kern="0" dirty="0" err="1" smtClean="0">
                  <a:solidFill>
                    <a:srgbClr val="4D4D4F"/>
                  </a:solidFill>
                  <a:latin typeface="Arial"/>
                </a:rPr>
                <a:t>SmartCenter</a:t>
              </a:r>
              <a:r>
                <a:rPr lang="en-US" sz="1200" kern="0" dirty="0" smtClean="0">
                  <a:solidFill>
                    <a:srgbClr val="4D4D4F"/>
                  </a:solidFill>
                  <a:latin typeface="Arial"/>
                </a:rPr>
                <a:t>/MDM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336739" y="2565112"/>
              <a:ext cx="766331" cy="714840"/>
              <a:chOff x="6161106" y="2576235"/>
              <a:chExt cx="766331" cy="71484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1106" y="2576235"/>
                <a:ext cx="731855" cy="6439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1518" y="3088028"/>
                <a:ext cx="365919" cy="203047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54" y="5725926"/>
            <a:ext cx="1817661" cy="56519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1728973" y="4793371"/>
            <a:ext cx="4449338" cy="1059366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1800" dirty="0" smtClean="0">
                <a:latin typeface="+mn-lt"/>
              </a:rPr>
              <a:t>https://r80mgmt/</a:t>
            </a:r>
            <a:r>
              <a:rPr lang="en-US" sz="1800" dirty="0" err="1" smtClean="0">
                <a:latin typeface="+mn-lt"/>
              </a:rPr>
              <a:t>web_api</a:t>
            </a:r>
            <a:r>
              <a:rPr lang="en-US" sz="1800" dirty="0" smtClean="0">
                <a:latin typeface="+mn-lt"/>
              </a:rPr>
              <a:t>/</a:t>
            </a:r>
            <a:r>
              <a:rPr lang="en-US" sz="1800" dirty="0" err="1" smtClean="0">
                <a:latin typeface="+mn-lt"/>
              </a:rPr>
              <a:t>add_host</a:t>
            </a:r>
            <a:endParaRPr lang="en-US" sz="1800" dirty="0" smtClean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396" y="4268117"/>
            <a:ext cx="5025400" cy="23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0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83842" y="922426"/>
            <a:ext cx="11000914" cy="4676140"/>
          </a:xfrm>
        </p:spPr>
        <p:txBody>
          <a:bodyPr/>
          <a:lstStyle/>
          <a:p>
            <a:r>
              <a:rPr lang="en-US" dirty="0" smtClean="0"/>
              <a:t>Simple Lab</a:t>
            </a:r>
          </a:p>
          <a:p>
            <a:pPr lvl="1"/>
            <a:r>
              <a:rPr lang="en-US" dirty="0" smtClean="0"/>
              <a:t>Output a file that contains all your host objects Names and IP addresses. Add text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Advanced Lab</a:t>
            </a:r>
          </a:p>
          <a:p>
            <a:r>
              <a:rPr lang="en-US" sz="2000" dirty="0" smtClean="0"/>
              <a:t>Create </a:t>
            </a:r>
            <a:r>
              <a:rPr lang="en-US" sz="2000" dirty="0" smtClean="0"/>
              <a:t>10 ”NETWORK” Objects</a:t>
            </a:r>
          </a:p>
          <a:p>
            <a:pPr lvl="1"/>
            <a:r>
              <a:rPr lang="en-US" sz="2000" dirty="0" smtClean="0"/>
              <a:t>Make 5 with AUTO Hide Nat Behind the Gateway Enabled</a:t>
            </a:r>
          </a:p>
          <a:p>
            <a:pPr lvl="1"/>
            <a:r>
              <a:rPr lang="en-US" sz="2000" dirty="0" smtClean="0"/>
              <a:t>Make 5 with no NAT</a:t>
            </a:r>
            <a:endParaRPr lang="en-US" sz="2000" dirty="0"/>
          </a:p>
          <a:p>
            <a:pPr lvl="2"/>
            <a:r>
              <a:rPr lang="en-US" dirty="0" smtClean="0"/>
              <a:t>HINT: Use your LOOPS from the last section to make this easy</a:t>
            </a:r>
          </a:p>
          <a:p>
            <a:r>
              <a:rPr lang="en-US" sz="2000" dirty="0" smtClean="0"/>
              <a:t>Create a Script that will output the proper MGMT_CLI commands to delete the networks that have no AUTO NAT enabled.</a:t>
            </a:r>
          </a:p>
          <a:p>
            <a:pPr lvl="1"/>
            <a:r>
              <a:rPr lang="en-US" sz="2000" dirty="0" smtClean="0"/>
              <a:t>HINT: Pay attention to the “Details-level” on your ‘show networks’ command</a:t>
            </a:r>
          </a:p>
          <a:p>
            <a:pPr lvl="2"/>
            <a:r>
              <a:rPr lang="en-US" dirty="0" smtClean="0"/>
              <a:t>Use the API Guide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JQPLAY.org</a:t>
            </a:r>
            <a:r>
              <a:rPr lang="en-US" dirty="0" smtClean="0"/>
              <a:t> to filter your </a:t>
            </a:r>
            <a:r>
              <a:rPr lang="en-US" dirty="0" err="1" smtClean="0"/>
              <a:t>json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3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</a:p>
          <a:p>
            <a:r>
              <a:rPr lang="en-US" dirty="0"/>
              <a:t>&amp;</a:t>
            </a:r>
            <a:endParaRPr lang="en-US" dirty="0" smtClean="0"/>
          </a:p>
          <a:p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07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583842" y="1169202"/>
            <a:ext cx="11000914" cy="4676140"/>
          </a:xfrm>
        </p:spPr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is a radically simple automation engine that automates many IT needs including the following</a:t>
            </a:r>
          </a:p>
          <a:p>
            <a:pPr lvl="1"/>
            <a:r>
              <a:rPr lang="en-US" dirty="0" smtClean="0"/>
              <a:t>Cloud Provisioning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Application deployment</a:t>
            </a:r>
          </a:p>
          <a:p>
            <a:pPr lvl="1"/>
            <a:r>
              <a:rPr lang="en-US" dirty="0" smtClean="0"/>
              <a:t>Intra-service orchestration</a:t>
            </a:r>
          </a:p>
          <a:p>
            <a:r>
              <a:rPr lang="en-US" dirty="0" smtClean="0"/>
              <a:t>Commands are send to the end modules via SSH</a:t>
            </a:r>
          </a:p>
          <a:p>
            <a:r>
              <a:rPr lang="en-US" dirty="0" smtClean="0"/>
              <a:t>Modules are available to make </a:t>
            </a:r>
            <a:r>
              <a:rPr lang="en-US" dirty="0" err="1" smtClean="0"/>
              <a:t>Ansible</a:t>
            </a:r>
            <a:r>
              <a:rPr lang="en-US" dirty="0" smtClean="0"/>
              <a:t> extensible</a:t>
            </a:r>
          </a:p>
          <a:p>
            <a:pPr lvl="1"/>
            <a:r>
              <a:rPr lang="en-US" dirty="0" smtClean="0"/>
              <a:t>Many are included by default</a:t>
            </a:r>
          </a:p>
          <a:p>
            <a:pPr lvl="1"/>
            <a:r>
              <a:rPr lang="en-US" dirty="0" smtClean="0"/>
              <a:t>Check Point’s module is not currently included by default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What is it???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65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uses an inventory system </a:t>
            </a:r>
          </a:p>
          <a:p>
            <a:pPr lvl="1"/>
            <a:r>
              <a:rPr lang="en-US" dirty="0" smtClean="0"/>
              <a:t>Simple Text Files (/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ansible</a:t>
            </a:r>
            <a:r>
              <a:rPr lang="en-US" dirty="0" smtClean="0"/>
              <a:t>/hosts)</a:t>
            </a:r>
          </a:p>
          <a:p>
            <a:pPr lvl="1"/>
            <a:r>
              <a:rPr lang="en-US" dirty="0" smtClean="0"/>
              <a:t>Dynamic Inventory – think AWS, Azure, or </a:t>
            </a:r>
            <a:r>
              <a:rPr lang="en-US" dirty="0" err="1" smtClean="0"/>
              <a:t>OpenStack</a:t>
            </a:r>
            <a:endParaRPr lang="en-US" dirty="0" smtClean="0"/>
          </a:p>
          <a:p>
            <a:r>
              <a:rPr lang="en-US" dirty="0" err="1" smtClean="0"/>
              <a:t>Ansible</a:t>
            </a:r>
            <a:r>
              <a:rPr lang="en-US" dirty="0" smtClean="0"/>
              <a:t> Playbooks are used to orchestrate move/add/changes</a:t>
            </a:r>
          </a:p>
          <a:p>
            <a:pPr lvl="1"/>
            <a:r>
              <a:rPr lang="en-US" dirty="0" smtClean="0"/>
              <a:t>Multiple tasks can be run in a Playbook</a:t>
            </a:r>
          </a:p>
          <a:p>
            <a:pPr lvl="1"/>
            <a:r>
              <a:rPr lang="en-US" dirty="0" smtClean="0"/>
              <a:t>Playbooks can be combined </a:t>
            </a:r>
          </a:p>
          <a:p>
            <a:r>
              <a:rPr lang="en-US" dirty="0" err="1" smtClean="0"/>
              <a:t>Ansible</a:t>
            </a:r>
            <a:r>
              <a:rPr lang="en-US" dirty="0" smtClean="0"/>
              <a:t> is driven by Python</a:t>
            </a:r>
          </a:p>
          <a:p>
            <a:r>
              <a:rPr lang="en-US" dirty="0" err="1" smtClean="0"/>
              <a:t>Ansible</a:t>
            </a:r>
            <a:r>
              <a:rPr lang="en-US" dirty="0" smtClean="0"/>
              <a:t> playbooks are written in YAML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What is it???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49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YAML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www.yaml.org/spec/1.2/spec.html</a:t>
            </a:r>
            <a:endParaRPr lang="en-US" dirty="0" smtClean="0"/>
          </a:p>
          <a:p>
            <a:r>
              <a:rPr lang="en-US" dirty="0" smtClean="0"/>
              <a:t>YAML and JSON aim to be human readable as a data interchange format</a:t>
            </a:r>
          </a:p>
          <a:p>
            <a:r>
              <a:rPr lang="en-US" dirty="0" smtClean="0"/>
              <a:t>YAML can be easier for humans to read</a:t>
            </a:r>
          </a:p>
          <a:p>
            <a:r>
              <a:rPr lang="en-US" dirty="0" smtClean="0"/>
              <a:t>YAML is similar to Python and indentation-based scoping is used</a:t>
            </a:r>
          </a:p>
          <a:p>
            <a:r>
              <a:rPr lang="en-US" dirty="0" smtClean="0"/>
              <a:t>YAML has no direct correlation to XML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"last-updated" :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 1515001214000,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"iso-8601" : "2018-01-03T17:40+0000"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"installed-version" : "635180014",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"installed-version-creation-time" :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 1514815200000,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"iso-8601" : "2018-01-01T14:00+0000"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"update-available" : true,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"latest-version" : "635180084",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"latest-version-creation-time" : {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 1515067200000,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"iso-8601" : "2018-01-04T12:00+0000"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Compare JSON to YAML – JSON First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96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last-updated: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1515001214000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iso-8601: 2018-01-03T17:40+0000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installed-version: '635180014'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installed-version-creation-time: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1514815200000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iso-8601: 2018-01-01T14:00+0000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update-available: true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latest-version: '635180084'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latest-version-creation-time: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1515067200000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iso-8601: 2018-01-04T12:00+0000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Compare JSON to YAML – Now YAML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1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r>
              <a:rPr lang="en-US" dirty="0" smtClean="0"/>
              <a:t>Don’t be a rookie and use tabs</a:t>
            </a:r>
          </a:p>
          <a:p>
            <a:pPr lvl="1"/>
            <a:r>
              <a:rPr lang="en-US" dirty="0" smtClean="0"/>
              <a:t>Tabs are evil - </a:t>
            </a:r>
            <a:r>
              <a:rPr lang="en-US" dirty="0"/>
              <a:t>u</a:t>
            </a:r>
            <a:r>
              <a:rPr lang="en-US" dirty="0" smtClean="0"/>
              <a:t>se spaces for spacing in YAML files – quick example</a:t>
            </a:r>
          </a:p>
          <a:p>
            <a:pPr marL="347472" lvl="1" indent="0">
              <a:buNone/>
            </a:pPr>
            <a:r>
              <a:rPr lang="en-US" sz="1100" b="1" dirty="0"/>
              <a:t>---</a:t>
            </a:r>
          </a:p>
          <a:p>
            <a:pPr marL="347472" lvl="1" indent="0">
              <a:buNone/>
            </a:pPr>
            <a:r>
              <a:rPr lang="en-US" sz="1100" b="1" dirty="0"/>
              <a:t>- hosts: "192.168.1.1"</a:t>
            </a:r>
          </a:p>
          <a:p>
            <a:pPr marL="347472" lvl="1" indent="0">
              <a:buNone/>
            </a:pPr>
            <a:r>
              <a:rPr lang="en-US" sz="1100" b="1" dirty="0"/>
              <a:t>  </a:t>
            </a:r>
            <a:r>
              <a:rPr lang="en-US" sz="1100" b="1" dirty="0" err="1"/>
              <a:t>gather_facts</a:t>
            </a:r>
            <a:r>
              <a:rPr lang="en-US" sz="1100" b="1" dirty="0"/>
              <a:t>: no</a:t>
            </a:r>
          </a:p>
          <a:p>
            <a:pPr marL="347472" lvl="1" indent="0">
              <a:buNone/>
            </a:pPr>
            <a:r>
              <a:rPr lang="en-US" sz="1100" b="1" dirty="0"/>
              <a:t>  connection: local</a:t>
            </a:r>
          </a:p>
          <a:p>
            <a:pPr marL="347472" lvl="1" indent="0">
              <a:buNone/>
            </a:pPr>
            <a:r>
              <a:rPr lang="en-US" sz="1100" b="1" dirty="0"/>
              <a:t>  tasks</a:t>
            </a:r>
            <a:r>
              <a:rPr lang="en-US" sz="1100" b="1" dirty="0" smtClean="0"/>
              <a:t>:</a:t>
            </a:r>
            <a:endParaRPr lang="en-US" sz="1100" b="1" dirty="0"/>
          </a:p>
          <a:p>
            <a:pPr marL="347472" lvl="1" indent="0">
              <a:buNone/>
            </a:pPr>
            <a:r>
              <a:rPr lang="en-US" sz="1100" b="1" dirty="0"/>
              <a:t>  - name: "set shell"</a:t>
            </a:r>
          </a:p>
          <a:p>
            <a:pPr marL="347472" lvl="1" indent="0">
              <a:buNone/>
            </a:pPr>
            <a:r>
              <a:rPr lang="en-US" sz="1100" b="1" dirty="0"/>
              <a:t>    raw: set user admin shell /bin/bash</a:t>
            </a:r>
          </a:p>
          <a:p>
            <a:pPr marL="347472" lvl="1" indent="0">
              <a:buNone/>
            </a:pPr>
            <a:endParaRPr lang="en-US" sz="1100" b="1" dirty="0"/>
          </a:p>
          <a:p>
            <a:pPr marL="347472" lvl="1" indent="0">
              <a:buNone/>
            </a:pPr>
            <a:r>
              <a:rPr lang="en-US" sz="1100" b="1" dirty="0"/>
              <a:t>  - name: "save </a:t>
            </a:r>
            <a:r>
              <a:rPr lang="en-US" sz="1100" b="1" dirty="0" err="1"/>
              <a:t>config</a:t>
            </a:r>
            <a:r>
              <a:rPr lang="en-US" sz="1100" b="1" dirty="0"/>
              <a:t>"</a:t>
            </a:r>
          </a:p>
          <a:p>
            <a:pPr marL="347472" lvl="1" indent="0">
              <a:buNone/>
            </a:pPr>
            <a:r>
              <a:rPr lang="en-US" sz="1100" b="1" dirty="0"/>
              <a:t>    raw: save </a:t>
            </a:r>
            <a:r>
              <a:rPr lang="en-US" sz="1100" b="1" dirty="0" err="1"/>
              <a:t>config</a:t>
            </a:r>
            <a:endParaRPr lang="en-US" sz="1100" b="1" dirty="0"/>
          </a:p>
          <a:p>
            <a:pPr marL="347472" lvl="1" indent="0">
              <a:buNone/>
            </a:pPr>
            <a:endParaRPr lang="en-US" sz="1100" b="1" dirty="0"/>
          </a:p>
          <a:p>
            <a:pPr marL="347472" lvl="1" indent="0">
              <a:buNone/>
            </a:pPr>
            <a:r>
              <a:rPr lang="en-US" sz="1100" b="1" dirty="0"/>
              <a:t>  - name: Waiting for 65 seconds to clear SSH session</a:t>
            </a:r>
          </a:p>
          <a:p>
            <a:pPr marL="347472" lvl="1" indent="0">
              <a:buNone/>
            </a:pPr>
            <a:r>
              <a:rPr lang="en-US" sz="1100" b="1" dirty="0"/>
              <a:t>    pause:</a:t>
            </a:r>
          </a:p>
          <a:p>
            <a:pPr marL="347472" lvl="1" indent="0">
              <a:buNone/>
            </a:pPr>
            <a:r>
              <a:rPr lang="en-US" sz="1100" b="1" dirty="0"/>
              <a:t>      seconds: 65</a:t>
            </a:r>
          </a:p>
          <a:p>
            <a:pPr marL="347472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– Using YAML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45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can include files that will be used as variables as part of the play</a:t>
            </a:r>
          </a:p>
          <a:p>
            <a:r>
              <a:rPr lang="en-US" dirty="0" smtClean="0"/>
              <a:t>Variables are denoted by the double curly braces - {{ </a:t>
            </a:r>
            <a:r>
              <a:rPr lang="en-US" dirty="0" err="1" smtClean="0"/>
              <a:t>my_variable</a:t>
            </a:r>
            <a:r>
              <a:rPr lang="en-US" dirty="0" smtClean="0"/>
              <a:t> }}</a:t>
            </a:r>
          </a:p>
          <a:p>
            <a:r>
              <a:rPr lang="en-US" dirty="0" smtClean="0"/>
              <a:t>When running a play a flag of --extra-</a:t>
            </a:r>
            <a:r>
              <a:rPr lang="en-US" dirty="0" err="1" smtClean="0"/>
              <a:t>vars</a:t>
            </a:r>
            <a:r>
              <a:rPr lang="en-US" dirty="0" smtClean="0"/>
              <a:t> can be added to the run to pass variables from the cli</a:t>
            </a:r>
          </a:p>
          <a:p>
            <a:r>
              <a:rPr lang="en-US" dirty="0" smtClean="0"/>
              <a:t>Some variables can also come from an environment variable</a:t>
            </a:r>
          </a:p>
          <a:p>
            <a:pPr lvl="1"/>
            <a:r>
              <a:rPr lang="en-US" dirty="0" smtClean="0"/>
              <a:t>Common uses are cloud credentials </a:t>
            </a:r>
          </a:p>
          <a:p>
            <a:r>
              <a:rPr lang="en-US" dirty="0" smtClean="0"/>
              <a:t>Variables can also be included from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ansible</a:t>
            </a:r>
            <a:r>
              <a:rPr lang="en-US" dirty="0" smtClean="0"/>
              <a:t>/hosts</a:t>
            </a:r>
          </a:p>
          <a:p>
            <a:pPr lvl="1"/>
            <a:r>
              <a:rPr lang="en-US" dirty="0" smtClean="0"/>
              <a:t>Review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ansible</a:t>
            </a:r>
            <a:r>
              <a:rPr lang="en-US" dirty="0" smtClean="0"/>
              <a:t>/hosts on your lab machines</a:t>
            </a:r>
          </a:p>
          <a:p>
            <a:pPr lvl="1"/>
            <a:r>
              <a:rPr lang="en-US" dirty="0" smtClean="0"/>
              <a:t>Check for the [</a:t>
            </a:r>
            <a:r>
              <a:rPr lang="en-US" dirty="0" err="1" smtClean="0"/>
              <a:t>Gaia:vars</a:t>
            </a:r>
            <a:r>
              <a:rPr lang="en-US" dirty="0" smtClean="0"/>
              <a:t>] section</a:t>
            </a:r>
          </a:p>
          <a:p>
            <a:pPr lvl="1"/>
            <a:endParaRPr lang="en-US" dirty="0" smtClean="0"/>
          </a:p>
          <a:p>
            <a:pPr marL="347472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sz="3600" dirty="0" err="1" smtClean="0"/>
              <a:t>Ansible</a:t>
            </a:r>
            <a:r>
              <a:rPr lang="en-US" sz="3600" dirty="0" smtClean="0"/>
              <a:t> – Using YAML with </a:t>
            </a:r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55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r>
              <a:rPr lang="en-US" dirty="0" smtClean="0"/>
              <a:t>Now to the important part – </a:t>
            </a:r>
          </a:p>
          <a:p>
            <a:pPr lvl="1"/>
            <a:r>
              <a:rPr lang="en-US" dirty="0" smtClean="0"/>
              <a:t>The Check Point </a:t>
            </a:r>
            <a:r>
              <a:rPr lang="en-US" dirty="0" err="1" smtClean="0"/>
              <a:t>Ansible</a:t>
            </a:r>
            <a:r>
              <a:rPr lang="en-US" dirty="0" smtClean="0"/>
              <a:t> module does not support </a:t>
            </a:r>
            <a:r>
              <a:rPr lang="en-US" dirty="0" err="1" smtClean="0"/>
              <a:t>Idempotence</a:t>
            </a:r>
            <a:r>
              <a:rPr lang="en-US" dirty="0" smtClean="0"/>
              <a:t>…………….</a:t>
            </a:r>
          </a:p>
          <a:p>
            <a:r>
              <a:rPr lang="en-US" dirty="0" smtClean="0"/>
              <a:t>What does that mean to us????</a:t>
            </a:r>
          </a:p>
          <a:p>
            <a:pPr lvl="1"/>
            <a:r>
              <a:rPr lang="en-US" dirty="0" smtClean="0"/>
              <a:t>Be careful when you run a playbook</a:t>
            </a:r>
          </a:p>
          <a:p>
            <a:pPr lvl="1"/>
            <a:r>
              <a:rPr lang="en-US" dirty="0" smtClean="0"/>
              <a:t>We must understand the state of the database and what we want to do</a:t>
            </a:r>
          </a:p>
          <a:p>
            <a:pPr lvl="1"/>
            <a:r>
              <a:rPr lang="en-US" dirty="0" smtClean="0"/>
              <a:t>If an object already exists for example the playbook will fail since the module does not compare the existing state to the new state</a:t>
            </a:r>
            <a:endParaRPr lang="en-US" dirty="0"/>
          </a:p>
          <a:p>
            <a:pPr marL="347472" lvl="1" indent="0">
              <a:buNone/>
            </a:pPr>
            <a:endParaRPr lang="en-US" dirty="0" smtClean="0"/>
          </a:p>
          <a:p>
            <a:pPr marL="347472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err="1"/>
              <a:t>Idempotence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</a:p>
          <a:p>
            <a:r>
              <a:rPr lang="en-US" dirty="0" smtClean="0"/>
              <a:t>Vs</a:t>
            </a:r>
          </a:p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04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347472" lvl="1" indent="0">
              <a:buNone/>
            </a:pPr>
            <a:endParaRPr lang="en-US" dirty="0" smtClean="0"/>
          </a:p>
          <a:p>
            <a:r>
              <a:rPr lang="en-US" dirty="0" smtClean="0"/>
              <a:t>Updated </a:t>
            </a:r>
            <a:r>
              <a:rPr lang="en-US" dirty="0" err="1" smtClean="0"/>
              <a:t>Ansible</a:t>
            </a:r>
            <a:r>
              <a:rPr lang="en-US" dirty="0" smtClean="0"/>
              <a:t> module can be found here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github.com/CheckPoint-APIs-Team/cpAnsible</a:t>
            </a:r>
            <a:endParaRPr lang="en-US" dirty="0" smtClean="0"/>
          </a:p>
          <a:p>
            <a:pPr lvl="1"/>
            <a:r>
              <a:rPr lang="en-US" dirty="0" smtClean="0"/>
              <a:t>Instructions on install are part of this GitHub site</a:t>
            </a:r>
          </a:p>
          <a:p>
            <a:pPr lvl="1"/>
            <a:r>
              <a:rPr lang="en-US" dirty="0" smtClean="0"/>
              <a:t>Requires the Check Point API Python SDK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Check Point Module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20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remember the flow 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 bwMode="auto">
          <a:xfrm>
            <a:off x="433177" y="2743200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smtClean="0">
                <a:latin typeface="+mn-lt"/>
              </a:rPr>
              <a:t>Login</a:t>
            </a:r>
            <a:endParaRPr lang="en-US" sz="2400" dirty="0" err="1" smtClean="0">
              <a:latin typeface="+mn-lt"/>
            </a:endParaRPr>
          </a:p>
        </p:txBody>
      </p:sp>
      <p:sp>
        <p:nvSpPr>
          <p:cNvPr id="5" name="Pentagon 4"/>
          <p:cNvSpPr/>
          <p:nvPr/>
        </p:nvSpPr>
        <p:spPr bwMode="auto">
          <a:xfrm>
            <a:off x="3393780" y="2743200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smtClean="0">
                <a:latin typeface="+mn-lt"/>
              </a:rPr>
              <a:t>Send Rest Action</a:t>
            </a:r>
            <a:endParaRPr lang="en-US" sz="2400" dirty="0" smtClean="0">
              <a:latin typeface="+mn-lt"/>
            </a:endParaRPr>
          </a:p>
        </p:txBody>
      </p:sp>
      <p:sp>
        <p:nvSpPr>
          <p:cNvPr id="6" name="Pentagon 5"/>
          <p:cNvSpPr/>
          <p:nvPr/>
        </p:nvSpPr>
        <p:spPr bwMode="auto">
          <a:xfrm>
            <a:off x="6501621" y="2757026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smtClean="0">
                <a:latin typeface="+mn-lt"/>
              </a:rPr>
              <a:t>Publish</a:t>
            </a:r>
            <a:endParaRPr lang="en-US" sz="2400" dirty="0" smtClean="0">
              <a:latin typeface="+mn-lt"/>
            </a:endParaRPr>
          </a:p>
        </p:txBody>
      </p:sp>
      <p:sp>
        <p:nvSpPr>
          <p:cNvPr id="7" name="Pentagon 6"/>
          <p:cNvSpPr/>
          <p:nvPr/>
        </p:nvSpPr>
        <p:spPr bwMode="auto">
          <a:xfrm>
            <a:off x="9423149" y="2757026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Logout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26428" y="4007524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/login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326106" y="4007524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/add-host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384396" y="3969613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/publish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9344999" y="3969613"/>
            <a:ext cx="299967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/logout</a:t>
            </a:r>
          </a:p>
        </p:txBody>
      </p:sp>
      <p:sp>
        <p:nvSpPr>
          <p:cNvPr id="13" name="Pentagon 12"/>
          <p:cNvSpPr/>
          <p:nvPr/>
        </p:nvSpPr>
        <p:spPr bwMode="auto">
          <a:xfrm>
            <a:off x="8285633" y="4865509"/>
            <a:ext cx="2118731" cy="124893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 smtClean="0">
                <a:latin typeface="+mn-lt"/>
              </a:rPr>
              <a:t>Install Policy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845158" y="6087006"/>
            <a:ext cx="3381641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https://&lt;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mgmt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&gt;/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web_api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/</a:t>
            </a:r>
            <a:r>
              <a:rPr lang="en-US" sz="1400" b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install_policy</a:t>
            </a:r>
            <a:endParaRPr lang="en-US" sz="1400" b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594600" y="4521200"/>
            <a:ext cx="444500" cy="344309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10185400" y="4419600"/>
            <a:ext cx="393700" cy="445909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​</a:t>
            </a:r>
            <a:endParaRPr lang="en-US" dirty="0"/>
          </a:p>
        </p:txBody>
      </p:sp>
      <p:sp>
        <p:nvSpPr>
          <p:cNvPr id="15" name="Date Placeholder 14" hidden="1"/>
          <p:cNvSpPr>
            <a:spLocks noGrp="1"/>
          </p:cNvSpPr>
          <p:nvPr>
            <p:ph type="dt" sz="half" idx="4294967295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8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hosts: "localhost"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vars_files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vars.yml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vars-vmware.yml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tasks: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- name: "login"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login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username: "{{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mgmt_user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password: "{{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mgmt_password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management: "{{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mgmt_server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fingerprint: "{{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mgmt_fingerprint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register: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Simple </a:t>
            </a:r>
            <a:r>
              <a:rPr lang="en-US" dirty="0" err="1" smtClean="0"/>
              <a:t>Ansible</a:t>
            </a:r>
            <a:r>
              <a:rPr lang="en-US" dirty="0" smtClean="0"/>
              <a:t> Example - Login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7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name: "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Host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add-host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name: "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CHKP-Hide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-address: "{{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perimeter_gw_external_ip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}}"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color: "red"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session-data: "{{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Simple </a:t>
            </a:r>
            <a:r>
              <a:rPr lang="en-US" dirty="0" err="1" smtClean="0"/>
              <a:t>Ansible</a:t>
            </a:r>
            <a:r>
              <a:rPr lang="en-US" dirty="0" smtClean="0"/>
              <a:t> Example – Do Something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0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name: "publish"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publish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session-data: "{{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  <a:endParaRPr lang="en-US" dirty="0"/>
          </a:p>
          <a:p>
            <a:endParaRPr lang="en-US" dirty="0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Simple </a:t>
            </a:r>
            <a:r>
              <a:rPr lang="en-US" dirty="0" err="1" smtClean="0"/>
              <a:t>Ansible</a:t>
            </a:r>
            <a:r>
              <a:rPr lang="en-US" dirty="0" smtClean="0"/>
              <a:t> Example – Publish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96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name: "logout"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logout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session-data: "{{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Simple </a:t>
            </a:r>
            <a:r>
              <a:rPr lang="en-US" dirty="0" err="1" smtClean="0"/>
              <a:t>Ansible</a:t>
            </a:r>
            <a:r>
              <a:rPr lang="en-US" dirty="0" smtClean="0"/>
              <a:t> Example – Logout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67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1"/>
          </p:nvPr>
        </p:nvSpPr>
        <p:spPr>
          <a:xfrm>
            <a:off x="429173" y="1041500"/>
            <a:ext cx="11000914" cy="508769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name: "Create Hosts"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check_point_mgmt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add-host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name: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mytesthost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_{{ item }}"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ipv4-address: "10.123.123.{{item}}"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color: blue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session-data: "{{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login_response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}}"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with_sequence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start=1 end=254</a:t>
            </a:r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583842" y="460552"/>
            <a:ext cx="9857339" cy="580948"/>
          </a:xfrm>
        </p:spPr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– </a:t>
            </a:r>
            <a:r>
              <a:rPr lang="en-US" dirty="0" smtClean="0"/>
              <a:t>Loops!</a:t>
            </a: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[Restricted] for designated teams 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16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5" name="Ansible Playbook Deploying Check Point's Reference Design in">
            <a:hlinkClick r:id="" action="ppaction://media"/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652"/>
          </a:xfrm>
        </p:spPr>
      </p:pic>
    </p:spTree>
    <p:extLst>
      <p:ext uri="{BB962C8B-B14F-4D97-AF65-F5344CB8AC3E}">
        <p14:creationId xmlns:p14="http://schemas.microsoft.com/office/powerpoint/2010/main" val="556728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3514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37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WadesWeaponShed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8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[Protected] Non-confidential content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concerned with a </a:t>
            </a:r>
            <a:r>
              <a:rPr lang="en-US" sz="3200" b="1" i="1" dirty="0"/>
              <a:t>single task </a:t>
            </a:r>
            <a:r>
              <a:rPr lang="en-US" dirty="0"/>
              <a:t>– launching a web server, configuring a web server, stopping a </a:t>
            </a:r>
            <a:r>
              <a:rPr lang="en-US" dirty="0" smtClean="0"/>
              <a:t>service, etc., </a:t>
            </a:r>
            <a:r>
              <a:rPr lang="en-US" b="1" i="1" dirty="0" smtClean="0">
                <a:solidFill>
                  <a:schemeClr val="accent2"/>
                </a:solidFill>
              </a:rPr>
              <a:t>in a repeatable, consistent manner</a:t>
            </a:r>
            <a:r>
              <a:rPr lang="en-US" dirty="0" smtClean="0"/>
              <a:t>. Automation is about laying a building block of consistent, predictable content.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 rot="2704977">
            <a:off x="132020" y="1475628"/>
            <a:ext cx="5203066" cy="4026310"/>
          </a:xfrm>
        </p:spPr>
        <p:txBody>
          <a:bodyPr/>
          <a:lstStyle/>
          <a:p>
            <a:pPr algn="ctr"/>
            <a:r>
              <a:rPr lang="en-US" sz="6600" dirty="0" smtClean="0"/>
              <a:t>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3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37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heck Point 2016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E45785"/>
      </a:accent1>
      <a:accent2>
        <a:srgbClr val="72183E"/>
      </a:accent2>
      <a:accent3>
        <a:srgbClr val="A7A9AC"/>
      </a:accent3>
      <a:accent4>
        <a:srgbClr val="202121"/>
      </a:accent4>
      <a:accent5>
        <a:srgbClr val="DCDBDC"/>
      </a:accent5>
      <a:accent6>
        <a:srgbClr val="6D6E71"/>
      </a:accent6>
      <a:hlink>
        <a:srgbClr val="293896"/>
      </a:hlink>
      <a:folHlink>
        <a:srgbClr val="592351"/>
      </a:folHlink>
    </a:clrScheme>
    <a:fontScheme name="Check Point 20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12700" algn="ctr">
          <a:noFill/>
          <a:miter lim="800000"/>
          <a:headEnd/>
          <a:tailEnd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spcBef>
            <a:spcPts val="1200"/>
          </a:spcBef>
          <a:spcAft>
            <a:spcPts val="0"/>
          </a:spcAft>
          <a:buSzPct val="115000"/>
          <a:defRPr sz="2400" dirty="0" err="1" smtClean="0">
            <a:latin typeface="+mn-lt"/>
          </a:defRPr>
        </a:defPPr>
      </a:lstStyle>
    </a:spDef>
    <a:lnDef>
      <a:spPr bwMode="auto">
        <a:solidFill>
          <a:schemeClr val="bg1"/>
        </a:solidFill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  <a:ex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>
          <a:spcBef>
            <a:spcPts val="0"/>
          </a:spcBef>
          <a:defRPr sz="2400" dirty="0" err="1" smtClean="0">
            <a:solidFill>
              <a:schemeClr val="bg2">
                <a:lumMod val="50000"/>
              </a:schemeClr>
            </a:solidFill>
            <a:latin typeface="+mn-lt"/>
          </a:defRPr>
        </a:defPPr>
      </a:lstStyle>
    </a:txDef>
  </a:objectDefaults>
  <a:extraClrSchemeLst>
    <a:extraClrScheme>
      <a:clrScheme name="PPTtemplates_10_01_26_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8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6553A0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B8B3CD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9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95B8CF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C8D8E4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P_CorpTemp.potx [Read-Only]" id="{43D189A2-C0A6-407C-9277-9E8DAE5E5762}" vid="{B1CEEB9B-B3C6-4FEF-9621-FEFDB6A59081}"/>
    </a:ext>
  </a:extLst>
</a:theme>
</file>

<file path=ppt/theme/theme2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38152</TotalTime>
  <Words>3451</Words>
  <Application>Microsoft Macintosh PowerPoint</Application>
  <PresentationFormat>Custom</PresentationFormat>
  <Paragraphs>716</Paragraphs>
  <Slides>90</Slides>
  <Notes>24</Notes>
  <HiddenSlides>19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Calibri</vt:lpstr>
      <vt:lpstr>Ciscolight</vt:lpstr>
      <vt:lpstr>Courier</vt:lpstr>
      <vt:lpstr>Courier New</vt:lpstr>
      <vt:lpstr>Helvetica</vt:lpstr>
      <vt:lpstr>Wingdings</vt:lpstr>
      <vt:lpstr>Arial</vt:lpstr>
      <vt:lpstr>Arial</vt:lpstr>
      <vt:lpstr>blank</vt:lpstr>
      <vt:lpstr>PowerPoint Presentation</vt:lpstr>
      <vt:lpstr>Who Am I…</vt:lpstr>
      <vt:lpstr>Agenda</vt:lpstr>
      <vt:lpstr>PowerPoint Presentation</vt:lpstr>
      <vt:lpstr>In short…</vt:lpstr>
      <vt:lpstr>Or, as reported by Dr. Google</vt:lpstr>
      <vt:lpstr>Get some REST! </vt:lpstr>
      <vt:lpstr>PowerPoint Presentation</vt:lpstr>
      <vt:lpstr>Automation</vt:lpstr>
      <vt:lpstr>Orchestration</vt:lpstr>
      <vt:lpstr>PowerPoint Presentation</vt:lpstr>
      <vt:lpstr>PowerPoint Presentation</vt:lpstr>
      <vt:lpstr>Infinity APIs</vt:lpstr>
      <vt:lpstr>Flexible and Powerful Automation – R80 </vt:lpstr>
      <vt:lpstr>R80 Architecture</vt:lpstr>
      <vt:lpstr>PowerPoint Presentation</vt:lpstr>
      <vt:lpstr>PowerPoint Presentation</vt:lpstr>
      <vt:lpstr>Use Cases</vt:lpstr>
      <vt:lpstr>PowerPoint Presentation</vt:lpstr>
      <vt:lpstr>PowerPoint Presentation</vt:lpstr>
      <vt:lpstr>API (command line)</vt:lpstr>
      <vt:lpstr>Delegation with Inline Layer</vt:lpstr>
      <vt:lpstr>PowerPoint Presentation</vt:lpstr>
      <vt:lpstr>PowerPoint Presentation</vt:lpstr>
      <vt:lpstr>MGMT_CLI </vt:lpstr>
      <vt:lpstr>Stay in the flow…</vt:lpstr>
      <vt:lpstr>LOGIN - Passing Credentials</vt:lpstr>
      <vt:lpstr>Login - Session-ID</vt:lpstr>
      <vt:lpstr>Login - Session-ID – cont’</vt:lpstr>
      <vt:lpstr>Send REST Action - Example Command</vt:lpstr>
      <vt:lpstr>Let’s Automate a task…</vt:lpstr>
      <vt:lpstr>The components: Command</vt:lpstr>
      <vt:lpstr>The components: Key</vt:lpstr>
      <vt:lpstr>Key/Value – Cont’</vt:lpstr>
      <vt:lpstr>Bonus component: Sub-Key</vt:lpstr>
      <vt:lpstr>The components: Switches</vt:lpstr>
      <vt:lpstr>One more important note…</vt:lpstr>
      <vt:lpstr>But wait… There’s more! Working in batch mode</vt:lpstr>
      <vt:lpstr>PowerPoint Presentation</vt:lpstr>
      <vt:lpstr>Order of Operations</vt:lpstr>
      <vt:lpstr>Limits &amp; Offsets (show commands)</vt:lpstr>
      <vt:lpstr>It’s all in the details-level (show commands)</vt:lpstr>
      <vt:lpstr>Hidden Command for Time Out</vt:lpstr>
      <vt:lpstr>Some pre-built scripts in 80.x</vt:lpstr>
      <vt:lpstr>Useful Commands</vt:lpstr>
      <vt:lpstr>My Personal Thoughts</vt:lpstr>
      <vt:lpstr>Let’s Lab Some Stuff! </vt:lpstr>
      <vt:lpstr>PowerPoint Presentation</vt:lpstr>
      <vt:lpstr>Making Interactive Scrips</vt:lpstr>
      <vt:lpstr>Seq loop </vt:lpstr>
      <vt:lpstr>Remember the Limit and Offset?? </vt:lpstr>
      <vt:lpstr>PowerPoint Presentation</vt:lpstr>
      <vt:lpstr>SED/AWK</vt:lpstr>
      <vt:lpstr>Let’s do Shell Scripting Labs!</vt:lpstr>
      <vt:lpstr>PowerPoint Presentation</vt:lpstr>
      <vt:lpstr>PowerPoint Presentation</vt:lpstr>
      <vt:lpstr>JSON – JavaScript Object Notation</vt:lpstr>
      <vt:lpstr>How to Read JSON – A Crash Course</vt:lpstr>
      <vt:lpstr>How to Read JSON – A Crash Course</vt:lpstr>
      <vt:lpstr>JSON and 80.10</vt:lpstr>
      <vt:lpstr>JSON – What now?!? </vt:lpstr>
      <vt:lpstr>Enter ‘jq’</vt:lpstr>
      <vt:lpstr>JQ – Example - Filtering </vt:lpstr>
      <vt:lpstr>Now Let’s Manipulate the Data </vt:lpstr>
      <vt:lpstr>JQ a place to start</vt:lpstr>
      <vt:lpstr>Yup… I used it twice.</vt:lpstr>
      <vt:lpstr>JQ - TIPS</vt:lpstr>
      <vt:lpstr>JQ Tips – Cont’ </vt:lpstr>
      <vt:lpstr>Oh wait! Remember that Limit &amp; Offset??</vt:lpstr>
      <vt:lpstr>JQ LABS</vt:lpstr>
      <vt:lpstr>PowerPoint Presentation</vt:lpstr>
      <vt:lpstr>Ansible – What is it???</vt:lpstr>
      <vt:lpstr>Ansible – What is it???</vt:lpstr>
      <vt:lpstr>Ansible – YAML Ain’t Markup Language (YAML)</vt:lpstr>
      <vt:lpstr>Ansible – Compare JSON to YAML – JSON First</vt:lpstr>
      <vt:lpstr>Ansible – Compare JSON to YAML – Now YAML</vt:lpstr>
      <vt:lpstr>Ansible – Using YAML</vt:lpstr>
      <vt:lpstr>Ansible – Using YAML with variables</vt:lpstr>
      <vt:lpstr>Ansible – Idempotence </vt:lpstr>
      <vt:lpstr>Ansible – Check Point Module </vt:lpstr>
      <vt:lpstr>Always remember the flow </vt:lpstr>
      <vt:lpstr>Ansible – Simple Ansible Example - Login </vt:lpstr>
      <vt:lpstr>Ansible – Simple Ansible Example – Do Something </vt:lpstr>
      <vt:lpstr>Ansible – Simple Ansible Example – Publish </vt:lpstr>
      <vt:lpstr>Ansible – Simple Ansible Example – Logout </vt:lpstr>
      <vt:lpstr>Ansible – Loops!</vt:lpstr>
      <vt:lpstr>PowerPoint Presentation</vt:lpstr>
      <vt:lpstr>PowerPoint Presentation</vt:lpstr>
      <vt:lpstr>My GitHub</vt:lpstr>
      <vt:lpstr>PowerPoint Presentation</vt:lpstr>
    </vt:vector>
  </TitlesOfParts>
  <Company>Check Point Software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chkpuser</dc:creator>
  <cp:lastModifiedBy>Microsoft account</cp:lastModifiedBy>
  <cp:revision>120</cp:revision>
  <cp:lastPrinted>2013-06-12T23:53:29Z</cp:lastPrinted>
  <dcterms:created xsi:type="dcterms:W3CDTF">2018-01-04T18:29:45Z</dcterms:created>
  <dcterms:modified xsi:type="dcterms:W3CDTF">2019-06-17T13:50:56Z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InternalUse</vt:lpwstr>
  </property>
  <property fmtid="{D5CDD505-2E9C-101B-9397-08002B2CF9AE}" pid="3" name="ClassificationDisplay">
    <vt:lpwstr>[Internal Use] for Check Point employees</vt:lpwstr>
  </property>
  <property fmtid="{D5CDD505-2E9C-101B-9397-08002B2CF9AE}" pid="4" name="ClassificationEntries">
    <vt:lpwstr>50</vt:lpwstr>
  </property>
  <property fmtid="{D5CDD505-2E9C-101B-9397-08002B2CF9AE}" pid="5" name="Classification_1">
    <vt:lpwstr>WGB8ZnR5dHdGZkpmfmpwanSJPnOXICeDOz0rm46QczeDLSQubzs0Nj4nVFE=</vt:lpwstr>
  </property>
  <property fmtid="{D5CDD505-2E9C-101B-9397-08002B2CF9AE}" pid="6" name="Classification_2">
    <vt:lpwstr>WGB8ZnR5dHdGZEpifGp2YXSJPnOGKjqRIDAtgZ+dKSlIOjUgNYJfIS8pJSpATw==</vt:lpwstr>
  </property>
  <property fmtid="{D5CDD505-2E9C-101B-9397-08002B2CF9AE}" pid="7" name="Classification_3">
    <vt:lpwstr>WGB8ZnR5dHdGZEpifGp2Z3SJPnOVNzuDLDc8io9POjWWKS5+hjkhMjRcVA==</vt:lpwstr>
  </property>
  <property fmtid="{D5CDD505-2E9C-101B-9397-08002B2CF9AE}" pid="8" name="Classification_4">
    <vt:lpwstr>WGB8ZnR5dHdGZEpifGp2ZHSJPnONLDOfJS1oPY6HPDeaKzEgMFKWg5qNj1oiLyQ0NEBC</vt:lpwstr>
  </property>
  <property fmtid="{D5CDD505-2E9C-101B-9397-08002B2CF9AE}" pid="9" name="Classification_5">
    <vt:lpwstr>WGB1f2l7dXVVd0FidWJ8aGduU4mIfoaSOiA6hoiALSFIOjUgNYJfIS8pJSpATw==</vt:lpwstr>
  </property>
  <property fmtid="{D5CDD505-2E9C-101B-9397-08002B2CF9AE}" pid="10" name="Verifier">
    <vt:lpwstr>JCEwLDQnJCgzJJU=</vt:lpwstr>
  </property>
  <property fmtid="{D5CDD505-2E9C-101B-9397-08002B2CF9AE}" pid="11" name="PolicyName">
    <vt:lpwstr>JCEwLDQnJChGgoM3</vt:lpwstr>
  </property>
  <property fmtid="{D5CDD505-2E9C-101B-9397-08002B2CF9AE}" pid="12" name="Version">
    <vt:lpwstr>Xw==</vt:lpwstr>
  </property>
  <property fmtid="{D5CDD505-2E9C-101B-9397-08002B2CF9AE}" pid="13" name="PolicyID">
    <vt:lpwstr>Xn1xLyMoIHRLbpYweH1xM2BqXnAmIDFaeWN5i1lCenBEeich</vt:lpwstr>
  </property>
  <property fmtid="{D5CDD505-2E9C-101B-9397-08002B2CF9AE}" pid="14" name="DomainID">
    <vt:lpwstr>XX90eXZ5dXRLZ0Bif311YmRpXnh1dWRaeWR4X1tEeHVDeHV1</vt:lpwstr>
  </property>
  <property fmtid="{D5CDD505-2E9C-101B-9397-08002B2CF9AE}" pid="15" name="HText">
    <vt:lpwstr>NoYqPSM7KyWKdyUhKo1lNDsrU4stIDecaYQnhoWAaCCeOCkqLYyBgA==</vt:lpwstr>
  </property>
  <property fmtid="{D5CDD505-2E9C-101B-9397-08002B2CF9AE}" pid="16" name="FText">
    <vt:lpwstr>NoYqPSM7KyWKdyUhKo1lNDsrU4stIDecaYQnhoWAaCCeOCkqLYyBgA==</vt:lpwstr>
  </property>
  <property fmtid="{D5CDD505-2E9C-101B-9397-08002B2CF9AE}" pid="17" name="WMark">
    <vt:lpwstr>JSYjISowZZaDJIQgJjMxNzA=</vt:lpwstr>
  </property>
  <property fmtid="{D5CDD505-2E9C-101B-9397-08002B2CF9AE}" pid="18" name="Set">
    <vt:lpwstr>OT0xLA==</vt:lpwstr>
  </property>
  <property fmtid="{D5CDD505-2E9C-101B-9397-08002B2CF9AE}" pid="19" name="Classification_6">
    <vt:lpwstr>W2B1eml7dXVVd0FidWR8aGZpU4mIfoaSOiA6hoiALSFILC4wJoaAkj+PjISTlJGalp6GQZOKn08tLiY8OigtIFY=</vt:lpwstr>
  </property>
  <property fmtid="{D5CDD505-2E9C-101B-9397-08002B2CF9AE}" pid="20" name="Classification_7">
    <vt:lpwstr>VWBzZnR5dHBGbkphfmp0anSYPnOGKjqRIDAtgZ+dKSlIKy8sNSmHm5qPj5Gflo+BUZOdgksmOD0oSDcrOSA=</vt:lpwstr>
  </property>
  <property fmtid="{D5CDD505-2E9C-101B-9397-08002B2CF9AE}" pid="21" name="Classification_8">
    <vt:lpwstr>VWBzZnR5dHBGbkpneGp0ZHSYPnOVNzuDLDc8io9PKy+aKYUmPIyHmI+DjY+EUYKakksxJTkkXzAsKT8=</vt:lpwstr>
  </property>
  <property fmtid="{D5CDD505-2E9C-101B-9397-08002B2CF9AE}" pid="22" name="Classification_9">
    <vt:lpwstr>VWBzZnR5dHBGZkBofmB/YGZ5MoV+jT2QITgxTzmROzGBISYxMY1fkJWFhSGTl4SWlICdhp6RXJeGiEgtPyUtPSIyMzs=</vt:lpwstr>
  </property>
  <property fmtid="{D5CDD505-2E9C-101B-9397-08002B2CF9AE}" pid="23" name="Classification_10">
    <vt:lpwstr>VWB8ZnR5dHBGZkpnfWp2YnSJPnOGKjqRIDAtgZ+dKSlIKy8sNSmHm5qPj5Gflo+BUZOdgksmOD0oSDcrOSA=</vt:lpwstr>
  </property>
  <property fmtid="{D5CDD505-2E9C-101B-9397-08002B2CF9AE}" pid="24" name="Classification_11">
    <vt:lpwstr>VWB8ZnR5dHBGZkpne2p3ZHSJPnOVNzuDLDc8io9PKy+aKYUmPIyHmI+DjY+EUYKakksxJTkkXzAsKT8=</vt:lpwstr>
  </property>
  <property fmtid="{D5CDD505-2E9C-101B-9397-08002B2CF9AE}" pid="25" name="Classification_12">
    <vt:lpwstr>VGB9ZnR5dHBGY0pgd2p0a3SJPnOGKjqRIDAtgZ+dKSlIKy8sNSmHm5qPj5Gflo+BUZOdgksmOD0oSD5YQlxcPVZH</vt:lpwstr>
  </property>
  <property fmtid="{D5CDD505-2E9C-101B-9397-08002B2CF9AE}" pid="26" name="Classification_13">
    <vt:lpwstr>VGB9ZnR5dHBGY0pgd2p2YXSJPnOVNzuDLDc8io9PKy+aKYUmPIyHmI+DjY+EUYKakksxJTkkXzlfUkNeWFxc</vt:lpwstr>
  </property>
  <property fmtid="{D5CDD505-2E9C-101B-9397-08002B2CF9AE}" pid="27" name="Classification_14">
    <vt:lpwstr>XH5re3Zmd3RXY1BhdWVyaGRgU5iIfpeYJzIhi46aPCySJH4mPoCFM5yEgYKbj46ckYRcjJ+ISTcjLDJDOFpbIFZaT0Y=</vt:lpwstr>
  </property>
  <property fmtid="{D5CDD505-2E9C-101B-9397-08002B2CF9AE}" pid="28" name="Classification_15">
    <vt:lpwstr>XH5re3Zmd3RXY1BmdWBxaGVuU5iIfoSFJiAtjJ+RLH6QIiwklIqMlpyHlI6ZkZVbnJ+fVDMvOzVEKEVZRVxBIFc=</vt:lpwstr>
  </property>
  <property fmtid="{D5CDD505-2E9C-101B-9397-08002B2CF9AE}" pid="29" name="Classification_16">
    <vt:lpwstr>XH1rfWl7dXVSd0FidWF8aGZhU4mIfoaSOiA6hoiALSFIKy8sNSmHm5qPj5Gflo+BUZOdgksmOD0oSD5YQlxcPVZG</vt:lpwstr>
  </property>
  <property fmtid="{D5CDD505-2E9C-101B-9397-08002B2CF9AE}" pid="30" name="Classification_17">
    <vt:lpwstr>XH1rfWl7dXVSd0FidWF8aGdhU4mIfoSFJiAtjJ+RLH6QIiwklIqMlpyHlI6ZkZVbnJ+fVDMvOzVEKEVZRVxBIFc=</vt:lpwstr>
  </property>
  <property fmtid="{D5CDD505-2E9C-101B-9397-08002B2CF9AE}" pid="31" name="Classification_18">
    <vt:lpwstr>XH1rfWl7dXVSd0FidWNzaGFpU4mIfpeYJzIhi46aPCySJH4mPoCFM5yEgYKbj46ckYRcjJ+ISTcjLDJDOFpbIFZaT0Y=</vt:lpwstr>
  </property>
  <property fmtid="{D5CDD505-2E9C-101B-9397-08002B2CF9AE}" pid="32" name="Classification_19">
    <vt:lpwstr>XH1rfWl7dXVSd0FidWN9aGRtU4mIfoSFJiAtjJ+RLH6QIiwklIqMlpyHlI6ZkZVbnJ+fVDMvOzVEKEVZRVxBIFc=</vt:lpwstr>
  </property>
  <property fmtid="{D5CDD505-2E9C-101B-9397-08002B2CF9AE}" pid="33" name="Classification_20">
    <vt:lpwstr>XH1rcWl7dXVSd0NofmR/Z2x5I4V+iztXijgpnJidLiyQKTEsO4dfmYuEi4yAjI41nJiXjJuVnZ2HkV2NmoFXWjI/MDogLCBPLiAvOENc</vt:lpwstr>
  </property>
  <property fmtid="{D5CDD505-2E9C-101B-9397-08002B2CF9AE}" pid="34" name="Classification_21">
    <vt:lpwstr>XH1reHBmd3RXY1Bjf2p1ZW5sQWiEiG8lLCc8nYKXPCCXc36PgCErPi8/K0w0Oi05T0E=</vt:lpwstr>
  </property>
  <property fmtid="{D5CDD505-2E9C-101B-9397-08002B2CF9AE}" pid="35" name="Classification_22">
    <vt:lpwstr>XH1reHBmd3RXY1Bjf2p1am5pR2iEiG8nOzs8ioiALSFIIjEtO4SUgJAsh4mVnIqFkJmcm16GnZlSLycmOiE8QylaOzI8M19T</vt:lpwstr>
  </property>
  <property fmtid="{D5CDD505-2E9C-101B-9397-08002B2CF9AE}" pid="36" name="Classification_23">
    <vt:lpwstr>XH1re3Nmd3RXY1BjfWpxYm5rR2iViG85JnSLg4qHOyyVISYkIICLnUSei4SZjCGWl5WRhICKm5qdS5CBmFc/US41Pjw6LQ==</vt:lpwstr>
  </property>
  <property fmtid="{D5CDD505-2E9C-101B-9397-08002B2CF9AE}" pid="37" name="Classification_24">
    <vt:lpwstr>XGB1cGl7dXVTd0FidWN3aGBqU4mIfoaSOiA6hoiALSFIc4aPnShJPklbVFFdT1A=</vt:lpwstr>
  </property>
  <property fmtid="{D5CDD505-2E9C-101B-9397-08002B2CF9AE}" pid="38" name="Classification_25">
    <vt:lpwstr>XGB1cGl7dXVTd0FidWR8aGZvU4mIfoSFJiAtjJ+RLH6QIiwklIqMlpyHlI6ZkZVbnJ+fVDMvOzVEKEVZRVxBIFc=</vt:lpwstr>
  </property>
  <property fmtid="{D5CDD505-2E9C-101B-9397-08002B2CF9AE}" pid="39" name="Classification_26">
    <vt:lpwstr>XGB1cGl7dXVTd0FidWV1aGdrU4mIfpeYJzIhi46aPCySJH4mPoCFM5yEgYKbj46ckYRcjJ+ISTcjLDJDOFpbIFZaT0Y=</vt:lpwstr>
  </property>
  <property fmtid="{D5CDD505-2E9C-101B-9397-08002B2CF9AE}" pid="40" name="Classification_27">
    <vt:lpwstr>XGB1cGl7dXVTd0FidWV0aGZgU4mIfoSFJiAtjJ+RLH6QIiwklIqMlpyHlI6ZkZVbnJ+fVDMvOzVEKEVZRVxBIFc=</vt:lpwstr>
  </property>
  <property fmtid="{D5CDD505-2E9C-101B-9397-08002B2CF9AE}" pid="41" name="Classification_28">
    <vt:lpwstr>XGB2eWl7dXVTd0lofml/Ymx5MoV+iztXijgpnJidLiyQKTEsO4dfkJWFhSGTl4SWlICdhp6RXJeGiEgtPyUtPStBSEdAUl9T</vt:lpwstr>
  </property>
  <property fmtid="{D5CDD505-2E9C-101B-9397-08002B2CF9AE}" pid="42" name="Classification_29">
    <vt:lpwstr>XGB2eWl7dXVTd0lofWd/Y2d5MoV+lzGEPSYhjJ+RLH5Ii4+MlUQpRUhcVExATg==</vt:lpwstr>
  </property>
  <property fmtid="{D5CDD505-2E9C-101B-9397-08002B2CF9AE}" pid="43" name="Classification_30">
    <vt:lpwstr>XGB2eWl7dXVTd0lofWh/Z2x5MoV+iztXijgpnJidLiyQKTEsO4dfkJWFhSGTl4SWlICdhp6RXJeGiEgtPyUtPStBSEdAUl9T</vt:lpwstr>
  </property>
  <property fmtid="{D5CDD505-2E9C-101B-9397-08002B2CF9AE}" pid="44" name="Classification_31">
    <vt:lpwstr>XGB2eWl7dXVTd0lofGR/YWd5MoV+lzGEPSYhjJ+RLH5Ii4+MlUQpRUhcVExATg==</vt:lpwstr>
  </property>
  <property fmtid="{D5CDD505-2E9C-101B-9397-08002B2CF9AE}" pid="45" name="Classification_32">
    <vt:lpwstr>XGB2eWl7dXVTd0lofGV/Ym15MoV+iztXijgpnJidLiyQKTEsO4dfkJWFhSGTl4SWlICdhp6RXJeGiEgtPyUtPStBSEdAUl9T</vt:lpwstr>
  </property>
  <property fmtid="{D5CDD505-2E9C-101B-9397-08002B2CF9AE}" pid="46" name="Classification_33">
    <vt:lpwstr>XGB2eWl7dXVTd0loe2B/Y2R5MoV+lzGEPSYhjJ+RLH5Ii4+MlUQpRUhcVExATg==</vt:lpwstr>
  </property>
  <property fmtid="{D5CDD505-2E9C-101B-9397-08002B2CF9AE}" pid="47" name="Classification_34">
    <vt:lpwstr>XGB2eWl7dXVTd0loe2J/YWZ5MoV+iztXijgpnJidLiyQKTEsO4dfkJWFhSGTl4SWlICdhp6RXJeGiEgtPyUtPStBSEdAUl9T</vt:lpwstr>
  </property>
  <property fmtid="{D5CDD505-2E9C-101B-9397-08002B2CF9AE}" pid="48" name="Classification_35">
    <vt:lpwstr>XGB2eWl7dXVTd0Fof2F/Z2d5I4V+lzGEPSYhjJ+RLH5Ii4+MlUQpRUhcVExATg==</vt:lpwstr>
  </property>
  <property fmtid="{D5CDD505-2E9C-101B-9397-08002B2CF9AE}" pid="49" name="Classification_36">
    <vt:lpwstr>XGB2eWl7dXVTd0FoemB/Ymd5I4V+iztXijgpnJidLiyQKTEsO4dfmYuEi4yAjI41nJiXjJuVnZ2HkV2NmoFXWjI/MDogLCBPLiAvOENc</vt:lpwstr>
  </property>
  <property fmtid="{D5CDD505-2E9C-101B-9397-08002B2CF9AE}" pid="50" name="Classification_37">
    <vt:lpwstr>XGB2eWl7dXVTd0Nofmd/Y2B5I4V+lzGEPSYhjJ+RLH5Ii4+MlUQpRUhcVExATg==</vt:lpwstr>
  </property>
  <property fmtid="{D5CDD505-2E9C-101B-9397-08002B2CF9AE}" pid="51" name="Classification_38">
    <vt:lpwstr>XGB2eWl7dXVTd0Nofmd/YGV5I4V+iztXijgpnJidLiyQKTEsO4dfkJWFhSGTl4SWlICdhp6RXJeGiEgtPyUtPStBSEdAUl9T</vt:lpwstr>
  </property>
  <property fmtid="{D5CDD505-2E9C-101B-9397-08002B2CF9AE}" pid="52" name="Classification_39">
    <vt:lpwstr>XGB2eWl7dXVTd0NofGZ/Y2N5I4V+lzGEPSYhjJ+RLH5IgpGNmyQ0IDBBICQ8M1FE</vt:lpwstr>
  </property>
  <property fmtid="{D5CDD505-2E9C-101B-9397-08002B2CF9AE}" pid="53" name="Classification_40">
    <vt:lpwstr>XGB2eWl7dXVTd0dof2Z/YWd5I4V+iztXijgpnJidLiyQKTEsO4dfkJWFhSGTl4SWlICdhp6RXJeGiEgtPyUtPStBSEdAUl9T</vt:lpwstr>
  </property>
  <property fmtid="{D5CDD505-2E9C-101B-9397-08002B2CF9AE}" pid="54" name="Classification_41">
    <vt:lpwstr>XGB2eGl7dXVTd0lofmd/ZmN5MoV+lzGEPSYhjJ+RLH5Ii4+MlUQpRUhcVExATg==</vt:lpwstr>
  </property>
  <property fmtid="{D5CDD505-2E9C-101B-9397-08002B2CF9AE}" pid="55" name="Classification_42">
    <vt:lpwstr>XGB2eGl7dXVTd0FidWF2aGFuU4mIfpqYaZckjpiHISOaKyQxPYaKSJyGjYAwnImQnJuCgJmLhlqKip5VNiYlUUs6SUBAT0JSWw==</vt:lpwstr>
  </property>
  <property fmtid="{D5CDD505-2E9C-101B-9397-08002B2CF9AE}" pid="56" name="Classification_43">
    <vt:lpwstr>XGB2eGl7dXVTd0FidWFxaGdgU4mIfoaSOiA6hoiALSFIKy8sNSmHm5qPj5Gflo+BUZOdgksmOD0oSD5YQlxcPVZG</vt:lpwstr>
  </property>
  <property fmtid="{D5CDD505-2E9C-101B-9397-08002B2CF9AE}" pid="57" name="Classification_44">
    <vt:lpwstr>XGB2eGl7dXVTd0FidWFwaGFvU4mIfoSFJiAtjJ+RLH6QIiwklIqMlpyHlI6ZkZVbnJ+fVDMvOzVEKEVZRVxBIFc=</vt:lpwstr>
  </property>
  <property fmtid="{D5CDD505-2E9C-101B-9397-08002B2CF9AE}" pid="58" name="Classification_45">
    <vt:lpwstr>XGB2eGl7dXVTd0FidWFyaGRhU4mIfpqYaZckjpiHISOaKyQxPYaKSJyGjYAwnImQnJuCgJmLhlqKip5VNiYlUUs6SUBAT0JSWw==</vt:lpwstr>
  </property>
  <property fmtid="{D5CDD505-2E9C-101B-9397-08002B2CF9AE}" pid="59" name="Classification_46">
    <vt:lpwstr>XGB2cWl7dXVTd0FidWN3aGdtU4mIfpeYJzIhi46aPCySJH4mPoCFM5yEgYKbj46ckYRcjJ+ISTcjLDJDOFpbIFZaT0Y=</vt:lpwstr>
  </property>
  <property fmtid="{D5CDD505-2E9C-101B-9397-08002B2CF9AE}" pid="60" name="Classification_47">
    <vt:lpwstr>XGB2cWl7dXVTd0FidWN3aGBhU4mIfoSFJiAtjJ+RLH6QIiwklIqMlpyHlI6ZkZVbnJ+fVDMvOzVEKEVZRVxBIFc=</vt:lpwstr>
  </property>
  <property fmtid="{D5CDD505-2E9C-101B-9397-08002B2CF9AE}" pid="61" name="Classification_48">
    <vt:lpwstr>XGB2cWl7dXVTd0FidWN3aGFuU4mIfpqYaZckjpiHISOaKyQxPYaKSJyGjYAwnImQnJuCgJmLhlqKip5VNiYlUUs6SUBAT0JSWw==</vt:lpwstr>
  </property>
  <property fmtid="{D5CDD505-2E9C-101B-9397-08002B2CF9AE}" pid="62" name="Classification_49">
    <vt:lpwstr>XGB2cWl7dXVTd0FidWN2aGRqU4mIfoaSOiA6hoiALSFIKy8sNSmHm5qPj5Gflo+BUZOdgksmOD0oSD5YQlxcPVZG</vt:lpwstr>
  </property>
  <property fmtid="{D5CDD505-2E9C-101B-9397-08002B2CF9AE}" pid="63" name="Classification_50">
    <vt:lpwstr>XGB2cWl7dXVTd0FidWN2aGRgU4mIfoSFJiAtjJ+RLH6QIiwklIqMlpyHlI6ZkZVbnJ+fVDMvOzVEKEVZRVxBIFc=</vt:lpwstr>
  </property>
  <property fmtid="{D5CDD505-2E9C-101B-9397-08002B2CF9AE}" pid="64" name="chkptucos">
    <vt:i4>0</vt:i4>
  </property>
  <property fmtid="{D5CDD505-2E9C-101B-9397-08002B2CF9AE}" pid="65" name="lqminfo">
    <vt:i4>4</vt:i4>
  </property>
  <property fmtid="{D5CDD505-2E9C-101B-9397-08002B2CF9AE}" pid="66" name="lqmsess">
    <vt:lpwstr>13402c74-202f-4556-88ae-5966553c5279</vt:lpwstr>
  </property>
</Properties>
</file>